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4.xml" ContentType="application/vnd.openxmlformats-officedocument.presentationml.notesSlide+xml"/>
  <Override PartName="/ppt/comments/comment3.xml" ContentType="application/vnd.openxmlformats-officedocument.presentationml.comments+xml"/>
  <Override PartName="/ppt/notesSlides/notesSlide25.xml" ContentType="application/vnd.openxmlformats-officedocument.presentationml.notesSlide+xml"/>
  <Override PartName="/ppt/comments/comment4.xml" ContentType="application/vnd.openxmlformats-officedocument.presentationml.comments+xml"/>
  <Override PartName="/ppt/notesSlides/notesSlide26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27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28.xml" ContentType="application/vnd.openxmlformats-officedocument.presentationml.notesSlide+xml"/>
  <Override PartName="/ppt/comments/comment7.xml" ContentType="application/vnd.openxmlformats-officedocument.presentationml.comments+xml"/>
  <Override PartName="/ppt/notesSlides/notesSlide29.xml" ContentType="application/vnd.openxmlformats-officedocument.presentationml.notesSlide+xml"/>
  <Override PartName="/ppt/comments/comment8.xml" ContentType="application/vnd.openxmlformats-officedocument.presentationml.comments+xml"/>
  <Override PartName="/ppt/notesSlides/notesSlide30.xml" ContentType="application/vnd.openxmlformats-officedocument.presentationml.notesSlide+xml"/>
  <Override PartName="/ppt/comments/comment9.xml" ContentType="application/vnd.openxmlformats-officedocument.presentationml.comments+xml"/>
  <Override PartName="/ppt/notesSlides/notesSlide31.xml" ContentType="application/vnd.openxmlformats-officedocument.presentationml.notesSlide+xml"/>
  <Override PartName="/ppt/comments/comment10.xml" ContentType="application/vnd.openxmlformats-officedocument.presentationml.comments+xml"/>
  <Override PartName="/ppt/notesSlides/notesSlide32.xml" ContentType="application/vnd.openxmlformats-officedocument.presentationml.notesSlide+xml"/>
  <Override PartName="/ppt/comments/comment11.xml" ContentType="application/vnd.openxmlformats-officedocument.presentationml.comments+xml"/>
  <Override PartName="/ppt/notesSlides/notesSlide33.xml" ContentType="application/vnd.openxmlformats-officedocument.presentationml.notesSlide+xml"/>
  <Override PartName="/ppt/comments/comment12.xml" ContentType="application/vnd.openxmlformats-officedocument.presentationml.comments+xml"/>
  <Override PartName="/ppt/notesSlides/notesSlide34.xml" ContentType="application/vnd.openxmlformats-officedocument.presentationml.notesSlide+xml"/>
  <Override PartName="/ppt/comments/comment13.xml" ContentType="application/vnd.openxmlformats-officedocument.presentationml.comments+xml"/>
  <Override PartName="/ppt/notesSlides/notesSlide35.xml" ContentType="application/vnd.openxmlformats-officedocument.presentationml.notesSlide+xml"/>
  <Override PartName="/ppt/comments/comment14.xml" ContentType="application/vnd.openxmlformats-officedocument.presentationml.comments+xml"/>
  <Override PartName="/ppt/notesSlides/notesSlide36.xml" ContentType="application/vnd.openxmlformats-officedocument.presentationml.notesSlide+xml"/>
  <Override PartName="/ppt/comments/comment15.xml" ContentType="application/vnd.openxmlformats-officedocument.presentationml.comments+xml"/>
  <Override PartName="/ppt/notesSlides/notesSlide37.xml" ContentType="application/vnd.openxmlformats-officedocument.presentationml.notesSlide+xml"/>
  <Override PartName="/ppt/comments/comment16.xml" ContentType="application/vnd.openxmlformats-officedocument.presentationml.comments+xml"/>
  <Override PartName="/ppt/notesSlides/notesSlide38.xml" ContentType="application/vnd.openxmlformats-officedocument.presentationml.notesSlide+xml"/>
  <Override PartName="/ppt/comments/comment17.xml" ContentType="application/vnd.openxmlformats-officedocument.presentationml.comments+xml"/>
  <Override PartName="/ppt/notesSlides/notesSlide39.xml" ContentType="application/vnd.openxmlformats-officedocument.presentationml.notesSlide+xml"/>
  <Override PartName="/ppt/comments/comment18.xml" ContentType="application/vnd.openxmlformats-officedocument.presentationml.comments+xml"/>
  <Override PartName="/ppt/notesSlides/notesSlide40.xml" ContentType="application/vnd.openxmlformats-officedocument.presentationml.notesSlide+xml"/>
  <Override PartName="/ppt/comments/comment19.xml" ContentType="application/vnd.openxmlformats-officedocument.presentationml.comments+xml"/>
  <Override PartName="/ppt/notesSlides/notesSlide41.xml" ContentType="application/vnd.openxmlformats-officedocument.presentationml.notesSlide+xml"/>
  <Override PartName="/ppt/comments/comment20.xml" ContentType="application/vnd.openxmlformats-officedocument.presentationml.comments+xml"/>
  <Override PartName="/ppt/notesSlides/notesSlide42.xml" ContentType="application/vnd.openxmlformats-officedocument.presentationml.notesSlide+xml"/>
  <Override PartName="/ppt/comments/comment21.xml" ContentType="application/vnd.openxmlformats-officedocument.presentationml.comments+xml"/>
  <Override PartName="/ppt/notesSlides/notesSlide43.xml" ContentType="application/vnd.openxmlformats-officedocument.presentationml.notesSlide+xml"/>
  <Override PartName="/ppt/comments/comment22.xml" ContentType="application/vnd.openxmlformats-officedocument.presentationml.comments+xml"/>
  <Override PartName="/ppt/notesSlides/notesSlide44.xml" ContentType="application/vnd.openxmlformats-officedocument.presentationml.notesSlide+xml"/>
  <Override PartName="/ppt/comments/comment23.xml" ContentType="application/vnd.openxmlformats-officedocument.presentationml.comments+xml"/>
  <Override PartName="/ppt/notesSlides/notesSlide45.xml" ContentType="application/vnd.openxmlformats-officedocument.presentationml.notesSlide+xml"/>
  <Override PartName="/ppt/comments/comment2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48"/>
  </p:notesMasterIdLst>
  <p:sldIdLst>
    <p:sldId id="467" r:id="rId2"/>
    <p:sldId id="468" r:id="rId3"/>
    <p:sldId id="470" r:id="rId4"/>
    <p:sldId id="471" r:id="rId5"/>
    <p:sldId id="472" r:id="rId6"/>
    <p:sldId id="489" r:id="rId7"/>
    <p:sldId id="490" r:id="rId8"/>
    <p:sldId id="474" r:id="rId9"/>
    <p:sldId id="473" r:id="rId10"/>
    <p:sldId id="478" r:id="rId11"/>
    <p:sldId id="469" r:id="rId12"/>
    <p:sldId id="475" r:id="rId13"/>
    <p:sldId id="476" r:id="rId14"/>
    <p:sldId id="477" r:id="rId15"/>
    <p:sldId id="480" r:id="rId16"/>
    <p:sldId id="482" r:id="rId17"/>
    <p:sldId id="483" r:id="rId18"/>
    <p:sldId id="486" r:id="rId19"/>
    <p:sldId id="485" r:id="rId20"/>
    <p:sldId id="484" r:id="rId21"/>
    <p:sldId id="491" r:id="rId22"/>
    <p:sldId id="495" r:id="rId23"/>
    <p:sldId id="492" r:id="rId24"/>
    <p:sldId id="494" r:id="rId25"/>
    <p:sldId id="496" r:id="rId26"/>
    <p:sldId id="499" r:id="rId27"/>
    <p:sldId id="500" r:id="rId28"/>
    <p:sldId id="501" r:id="rId29"/>
    <p:sldId id="503" r:id="rId30"/>
    <p:sldId id="504" r:id="rId31"/>
    <p:sldId id="505" r:id="rId32"/>
    <p:sldId id="506" r:id="rId33"/>
    <p:sldId id="507" r:id="rId34"/>
    <p:sldId id="502" r:id="rId35"/>
    <p:sldId id="497" r:id="rId36"/>
    <p:sldId id="498" r:id="rId37"/>
    <p:sldId id="508" r:id="rId38"/>
    <p:sldId id="509" r:id="rId39"/>
    <p:sldId id="512" r:id="rId40"/>
    <p:sldId id="510" r:id="rId41"/>
    <p:sldId id="513" r:id="rId42"/>
    <p:sldId id="511" r:id="rId43"/>
    <p:sldId id="514" r:id="rId44"/>
    <p:sldId id="516" r:id="rId45"/>
    <p:sldId id="517" r:id="rId46"/>
    <p:sldId id="519" r:id="rId47"/>
  </p:sldIdLst>
  <p:sldSz cx="9906000" cy="6858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ttlemeister Littlemeister" initials="LL" lastIdx="1" clrIdx="0">
    <p:extLst>
      <p:ext uri="{19B8F6BF-5375-455C-9EA6-DF929625EA0E}">
        <p15:presenceInfo xmlns:p15="http://schemas.microsoft.com/office/powerpoint/2012/main" userId="7d09e71239a5cd2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E0479F-D10D-4CD5-A3D0-0DD2D22D3CDC}">
  <a:tblStyle styleId="{C4E0479F-D10D-4CD5-A3D0-0DD2D22D3CDC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1301"/>
  </p:normalViewPr>
  <p:slideViewPr>
    <p:cSldViewPr snapToGrid="0" snapToObjects="1">
      <p:cViewPr varScale="1">
        <p:scale>
          <a:sx n="81" d="100"/>
          <a:sy n="81" d="100"/>
        </p:scale>
        <p:origin x="691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1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0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2-13T18:31:55.363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gif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17999"/>
              </a:lnSpc>
              <a:spcBef>
                <a:spcPts val="0"/>
              </a:spcBef>
              <a:buChar char="●"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457200" marR="0" lvl="1" indent="228600" algn="l" rtl="0">
              <a:lnSpc>
                <a:spcPct val="117999"/>
              </a:lnSpc>
              <a:spcBef>
                <a:spcPts val="0"/>
              </a:spcBef>
              <a:buChar char="○"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14400" marR="0" lvl="2" indent="457200" algn="l" rtl="0">
              <a:lnSpc>
                <a:spcPct val="117999"/>
              </a:lnSpc>
              <a:spcBef>
                <a:spcPts val="0"/>
              </a:spcBef>
              <a:buChar char="■"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71600" marR="0" lvl="3" indent="685800" algn="l" rtl="0">
              <a:lnSpc>
                <a:spcPct val="117999"/>
              </a:lnSpc>
              <a:spcBef>
                <a:spcPts val="0"/>
              </a:spcBef>
              <a:buChar char="●"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828800" marR="0" lvl="4" indent="914400" algn="l" rtl="0">
              <a:lnSpc>
                <a:spcPct val="117999"/>
              </a:lnSpc>
              <a:spcBef>
                <a:spcPts val="0"/>
              </a:spcBef>
              <a:buChar char="○"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286000" marR="0" lvl="5" indent="1143000" algn="l" rtl="0">
              <a:lnSpc>
                <a:spcPct val="117999"/>
              </a:lnSpc>
              <a:spcBef>
                <a:spcPts val="0"/>
              </a:spcBef>
              <a:buChar char="■"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2743200" marR="0" lvl="6" indent="1371600" algn="l" rtl="0">
              <a:lnSpc>
                <a:spcPct val="117999"/>
              </a:lnSpc>
              <a:spcBef>
                <a:spcPts val="0"/>
              </a:spcBef>
              <a:buChar char="●"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200400" marR="0" lvl="7" indent="1600200" algn="l" rtl="0">
              <a:lnSpc>
                <a:spcPct val="117999"/>
              </a:lnSpc>
              <a:spcBef>
                <a:spcPts val="0"/>
              </a:spcBef>
              <a:buChar char="○"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3657600" marR="0" lvl="8" indent="1828800" algn="l" rtl="0">
              <a:lnSpc>
                <a:spcPct val="117999"/>
              </a:lnSpc>
              <a:spcBef>
                <a:spcPts val="0"/>
              </a:spcBef>
              <a:buChar char="■"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138006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8070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275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49954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44680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390822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811699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487831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25315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784738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50493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965560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4046851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292217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56773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52234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35312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577984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51064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6137337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07224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97345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337505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189795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5138060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366750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6136248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07100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3265372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245293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6335182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15041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58933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617587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969402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758158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900128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1207963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068893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85651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5229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424305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20799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316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95978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Content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47675" y="119063"/>
            <a:ext cx="9009063" cy="7889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4572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9144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3716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622300" y="908050"/>
            <a:ext cx="8834400" cy="5559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lnSpc>
                <a:spcPct val="115000"/>
              </a:lnSpc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790575" marR="0" lvl="1" indent="-155575" algn="l" rtl="0">
              <a:lnSpc>
                <a:spcPct val="115000"/>
              </a:lnSpc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234439" marR="0" lvl="2" indent="-142239" algn="l" rtl="0">
              <a:lnSpc>
                <a:spcPct val="115000"/>
              </a:lnSpc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689100" marR="0" lvl="3" indent="-177800" algn="l" rtl="0">
              <a:lnSpc>
                <a:spcPct val="115000"/>
              </a:lnSpc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184400" marR="0" lvl="4" indent="-177800" algn="l" rtl="0">
              <a:lnSpc>
                <a:spcPct val="115000"/>
              </a:lnSpc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2146300" algn="ctr" rtl="0">
              <a:lnSpc>
                <a:spcPct val="115000"/>
              </a:lnSpc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2578100" algn="ctr" rtl="0">
              <a:lnSpc>
                <a:spcPct val="115000"/>
              </a:lnSpc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3009900" algn="ctr" rtl="0">
              <a:lnSpc>
                <a:spcPct val="115000"/>
              </a:lnSpc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3441700" algn="ctr" rtl="0">
              <a:lnSpc>
                <a:spcPct val="115000"/>
              </a:lnSpc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447675" y="119063"/>
            <a:ext cx="9009063" cy="7889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4572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9144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3716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622297" y="908050"/>
            <a:ext cx="8699121" cy="59499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790575" marR="0" lvl="1" indent="-155575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234439" marR="0" lvl="2" indent="-142239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689100" marR="0" lvl="3" indent="-177800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148839" marR="0" lvl="4" indent="-142239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21463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2578100" algn="ctr" rtl="0"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3009900" algn="ctr" rtl="0"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34417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ris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95300" y="256810"/>
            <a:ext cx="8915400" cy="117865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4572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9144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3716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95300" y="1435465"/>
            <a:ext cx="4376737" cy="7394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500"/>
              </a:spcBef>
              <a:buChar char="●"/>
              <a:defRPr sz="2400" b="1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457200" algn="l" rtl="0">
              <a:spcBef>
                <a:spcPts val="500"/>
              </a:spcBef>
              <a:buChar char="○"/>
              <a:defRPr sz="2400" b="1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914400" algn="l" rtl="0">
              <a:spcBef>
                <a:spcPts val="500"/>
              </a:spcBef>
              <a:buChar char="■"/>
              <a:defRPr sz="2400" b="1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1371600" algn="l" rtl="0">
              <a:spcBef>
                <a:spcPts val="500"/>
              </a:spcBef>
              <a:buChar char="●"/>
              <a:defRPr sz="2400" b="1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1828800" algn="l" rtl="0">
              <a:spcBef>
                <a:spcPts val="500"/>
              </a:spcBef>
              <a:buChar char="○"/>
              <a:defRPr sz="2400" b="1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21463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2578100" algn="ctr" rtl="0"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3009900" algn="ctr" rtl="0"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34417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 with Caption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95300" y="0"/>
            <a:ext cx="3259137" cy="14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2000" b="1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4572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9144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3716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873500" y="273050"/>
            <a:ext cx="4961742" cy="658494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39700" algn="l" rtl="0">
              <a:spcBef>
                <a:spcPts val="700"/>
              </a:spcBef>
              <a:buNone/>
              <a:defRPr sz="32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783771" marR="0" lvl="1" indent="-123371" algn="l" rtl="0">
              <a:spcBef>
                <a:spcPts val="700"/>
              </a:spcBef>
              <a:buNone/>
              <a:defRPr sz="32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219200" marR="0" lvl="2" indent="-101600" algn="l" rtl="0">
              <a:spcBef>
                <a:spcPts val="700"/>
              </a:spcBef>
              <a:buNone/>
              <a:defRPr sz="32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699260" marR="0" lvl="3" indent="-162560" algn="l" rtl="0">
              <a:spcBef>
                <a:spcPts val="700"/>
              </a:spcBef>
              <a:buNone/>
              <a:defRPr sz="32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194560" marR="0" lvl="4" indent="-162560" algn="l" rtl="0">
              <a:spcBef>
                <a:spcPts val="700"/>
              </a:spcBef>
              <a:buNone/>
              <a:defRPr sz="32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21463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2578100" algn="ctr" rtl="0"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3009900" algn="ctr" rtl="0"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34417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icture with 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1941513" y="4800600"/>
            <a:ext cx="5943601" cy="56673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2000" b="1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4572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9144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3716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1941513" y="5367337"/>
            <a:ext cx="5266809" cy="42782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300"/>
              </a:spcBef>
              <a:buChar char="●"/>
              <a:defRPr sz="14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457200" algn="l" rtl="0">
              <a:spcBef>
                <a:spcPts val="300"/>
              </a:spcBef>
              <a:buChar char="○"/>
              <a:defRPr sz="14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914400" algn="l" rtl="0">
              <a:spcBef>
                <a:spcPts val="300"/>
              </a:spcBef>
              <a:buChar char="■"/>
              <a:defRPr sz="14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1371600" algn="l" rtl="0">
              <a:spcBef>
                <a:spcPts val="300"/>
              </a:spcBef>
              <a:buChar char="●"/>
              <a:defRPr sz="14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1828800" algn="l" rtl="0">
              <a:spcBef>
                <a:spcPts val="300"/>
              </a:spcBef>
              <a:buChar char="○"/>
              <a:defRPr sz="14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21463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2578100" algn="ctr" rtl="0"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3009900" algn="ctr" rtl="0"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34417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Vertical 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47675" y="107188"/>
            <a:ext cx="9009063" cy="8127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4572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9144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3716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752927" y="919924"/>
            <a:ext cx="7844806" cy="593807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790575" marR="0" lvl="1" indent="-155575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234439" marR="0" lvl="2" indent="-142239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689100" marR="0" lvl="3" indent="-177800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148839" marR="0" lvl="4" indent="-142239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21463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2578100" algn="ctr" rtl="0"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3009900" algn="ctr" rtl="0"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34417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ertical Title and 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7205664" y="0"/>
            <a:ext cx="1997713" cy="593822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4572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9144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3716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447675" y="214312"/>
            <a:ext cx="6605589" cy="664368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165100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790575" marR="0" lvl="1" indent="-155575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234439" marR="0" lvl="2" indent="-142239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689100" marR="0" lvl="3" indent="-177800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148839" marR="0" lvl="4" indent="-142239" algn="l" rtl="0">
              <a:spcBef>
                <a:spcPts val="600"/>
              </a:spcBef>
              <a:buNone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21463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2578100" algn="ctr" rtl="0"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3009900" algn="ctr" rtl="0"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34417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/>
          <p:nvPr/>
        </p:nvSpPr>
        <p:spPr>
          <a:xfrm>
            <a:off x="0" y="6550221"/>
            <a:ext cx="9900320" cy="307778"/>
          </a:xfrm>
          <a:prstGeom prst="rect">
            <a:avLst/>
          </a:prstGeom>
          <a:gradFill>
            <a:gsLst>
              <a:gs pos="0">
                <a:srgbClr val="EE8807"/>
              </a:gs>
              <a:gs pos="66000">
                <a:srgbClr val="EE8807"/>
              </a:gs>
              <a:gs pos="100000">
                <a:srgbClr val="FFFFFF"/>
              </a:gs>
            </a:gsLst>
            <a:lin ang="0" scaled="0"/>
          </a:gradFill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400" b="1" i="0" u="none" strike="noStrike" cap="none">
              <a:solidFill>
                <a:srgbClr val="92D05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742950" y="1844516"/>
            <a:ext cx="8420099" cy="204168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4572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9144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13716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1828800" algn="ctr" rtl="0">
              <a:spcBef>
                <a:spcPts val="0"/>
              </a:spcBef>
              <a:buNone/>
              <a:defRPr sz="4400" b="1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body" idx="1"/>
          </p:nvPr>
        </p:nvSpPr>
        <p:spPr>
          <a:xfrm>
            <a:off x="1485900" y="3886200"/>
            <a:ext cx="6934199" cy="297180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419100" algn="ctr" rtl="0"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8509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1282700" algn="ctr" rtl="0"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1714500" algn="ctr" rtl="0"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21463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2578100" algn="ctr" rtl="0">
              <a:spcBef>
                <a:spcPts val="600"/>
              </a:spcBef>
              <a:buChar char="●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3009900" algn="ctr" rtl="0">
              <a:spcBef>
                <a:spcPts val="600"/>
              </a:spcBef>
              <a:buChar char="○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3441700" algn="ctr" rtl="0">
              <a:spcBef>
                <a:spcPts val="600"/>
              </a:spcBef>
              <a:buChar char="■"/>
              <a:defRPr sz="2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7098268" y="6247923"/>
            <a:ext cx="2066331" cy="378311"/>
          </a:xfrm>
          <a:prstGeom prst="rect">
            <a:avLst/>
          </a:prstGeom>
          <a:noFill/>
          <a:ln>
            <a:noFill/>
          </a:ln>
        </p:spPr>
        <p:txBody>
          <a:bodyPr lIns="43100" tIns="43100" rIns="43100" bIns="431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600" b="0" i="0" u="none" strike="noStrike" cap="none">
                <a:latin typeface="Arial Black"/>
                <a:ea typeface="Arial Black"/>
                <a:cs typeface="Arial Black"/>
                <a:sym typeface="Arial Black"/>
              </a:rPr>
              <a:t>‹#›</a:t>
            </a:fld>
            <a:endParaRPr lang="en-US" sz="1600" b="0" i="0" u="none" strike="noStrike" cap="none">
              <a:latin typeface="Arial Black"/>
              <a:ea typeface="Arial Black"/>
              <a:cs typeface="Arial Black"/>
              <a:sym typeface="Arial Black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8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0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1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2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4.xm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5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6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7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gi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8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9.xm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0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1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2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Events/abort" TargetMode="Externa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2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Events/abort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sv-SE" noProof="1" smtClean="0"/>
              <a:t>Dom- och händelsehantering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01278" y="2017336"/>
            <a:ext cx="858781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 smtClean="0"/>
              <a:t>Vad</a:t>
            </a:r>
            <a:r>
              <a:rPr lang="en-US" sz="2400" dirty="0" smtClean="0"/>
              <a:t> </a:t>
            </a:r>
            <a:r>
              <a:rPr lang="en-US" sz="2400" dirty="0" err="1" smtClean="0"/>
              <a:t>är</a:t>
            </a:r>
            <a:r>
              <a:rPr lang="en-US" sz="2400" dirty="0" smtClean="0"/>
              <a:t> </a:t>
            </a:r>
            <a:r>
              <a:rPr lang="en-US" sz="2400" dirty="0" err="1" smtClean="0"/>
              <a:t>händelsehantering</a:t>
            </a:r>
            <a:r>
              <a:rPr lang="en-US" sz="2400" dirty="0" smtClean="0"/>
              <a:t>?</a:t>
            </a:r>
            <a:br>
              <a:rPr lang="en-US" sz="2400" dirty="0" smtClean="0"/>
            </a:b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 smtClean="0"/>
              <a:t>Vad</a:t>
            </a:r>
            <a:r>
              <a:rPr lang="en-US" sz="2400" dirty="0" smtClean="0"/>
              <a:t> </a:t>
            </a:r>
            <a:r>
              <a:rPr lang="en-US" sz="2400" dirty="0" err="1" smtClean="0"/>
              <a:t>är</a:t>
            </a:r>
            <a:r>
              <a:rPr lang="en-US" sz="2400" dirty="0" smtClean="0"/>
              <a:t> </a:t>
            </a:r>
            <a:r>
              <a:rPr lang="en-US" sz="2400" dirty="0" err="1" smtClean="0"/>
              <a:t>dom</a:t>
            </a:r>
            <a:r>
              <a:rPr lang="en-US" sz="2400" dirty="0" smtClean="0"/>
              <a:t> </a:t>
            </a:r>
            <a:r>
              <a:rPr lang="en-US" sz="2400" dirty="0" err="1" smtClean="0"/>
              <a:t>och</a:t>
            </a:r>
            <a:r>
              <a:rPr lang="en-US" sz="2400" dirty="0" smtClean="0"/>
              <a:t> </a:t>
            </a:r>
            <a:r>
              <a:rPr lang="en-US" sz="2400" dirty="0" err="1" smtClean="0"/>
              <a:t>dom</a:t>
            </a:r>
            <a:r>
              <a:rPr lang="en-US" sz="2400" dirty="0" smtClean="0"/>
              <a:t> </a:t>
            </a:r>
            <a:r>
              <a:rPr lang="en-US" sz="2400" dirty="0" err="1" smtClean="0"/>
              <a:t>hantering</a:t>
            </a:r>
            <a:r>
              <a:rPr lang="en-US" sz="2400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 smtClean="0"/>
              <a:t>Hur</a:t>
            </a:r>
            <a:r>
              <a:rPr lang="en-US" sz="2400" dirty="0" smtClean="0"/>
              <a:t> </a:t>
            </a:r>
            <a:r>
              <a:rPr lang="en-US" sz="2400" dirty="0" err="1" smtClean="0"/>
              <a:t>fungerar</a:t>
            </a:r>
            <a:r>
              <a:rPr lang="en-US" sz="2400" dirty="0" smtClean="0"/>
              <a:t> </a:t>
            </a:r>
            <a:r>
              <a:rPr lang="en-US" sz="2400" dirty="0" err="1" smtClean="0"/>
              <a:t>det</a:t>
            </a:r>
            <a:r>
              <a:rPr lang="en-US" sz="2400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 smtClean="0"/>
              <a:t>Hur</a:t>
            </a:r>
            <a:r>
              <a:rPr lang="en-US" sz="2400" dirty="0" smtClean="0"/>
              <a:t> </a:t>
            </a:r>
            <a:r>
              <a:rPr lang="en-US" sz="2400" dirty="0" err="1" smtClean="0"/>
              <a:t>använder</a:t>
            </a:r>
            <a:r>
              <a:rPr lang="en-US" sz="2400" dirty="0" smtClean="0"/>
              <a:t> man </a:t>
            </a:r>
            <a:r>
              <a:rPr lang="en-US" sz="2400" dirty="0" err="1" smtClean="0"/>
              <a:t>teknikerna</a:t>
            </a:r>
            <a:r>
              <a:rPr lang="en-US" sz="2400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 smtClean="0"/>
              <a:t>Vad</a:t>
            </a:r>
            <a:r>
              <a:rPr lang="en-US" sz="2400" dirty="0" smtClean="0"/>
              <a:t> </a:t>
            </a:r>
            <a:r>
              <a:rPr lang="en-US" sz="2400" dirty="0" err="1" smtClean="0"/>
              <a:t>finns</a:t>
            </a:r>
            <a:r>
              <a:rPr lang="en-US" sz="2400" dirty="0" smtClean="0"/>
              <a:t> </a:t>
            </a:r>
            <a:r>
              <a:rPr lang="en-US" sz="2400" dirty="0" err="1" smtClean="0"/>
              <a:t>det</a:t>
            </a:r>
            <a:r>
              <a:rPr lang="en-US" sz="2400" dirty="0" smtClean="0"/>
              <a:t> </a:t>
            </a:r>
            <a:r>
              <a:rPr lang="en-US" sz="2400" dirty="0" err="1" smtClean="0"/>
              <a:t>för</a:t>
            </a:r>
            <a:r>
              <a:rPr lang="en-US" sz="2400" dirty="0" smtClean="0"/>
              <a:t> </a:t>
            </a:r>
            <a:r>
              <a:rPr lang="en-US" sz="2400" dirty="0" err="1" smtClean="0"/>
              <a:t>kringliggande</a:t>
            </a:r>
            <a:r>
              <a:rPr lang="en-US" sz="2400" dirty="0" smtClean="0"/>
              <a:t> </a:t>
            </a:r>
            <a:r>
              <a:rPr lang="en-US" sz="2400" dirty="0" err="1" smtClean="0"/>
              <a:t>saker</a:t>
            </a:r>
            <a:r>
              <a:rPr lang="en-US" sz="2400" dirty="0" smtClean="0"/>
              <a:t> man </a:t>
            </a:r>
            <a:r>
              <a:rPr lang="en-US" sz="2400" dirty="0" err="1" smtClean="0"/>
              <a:t>bör</a:t>
            </a:r>
            <a:r>
              <a:rPr lang="en-US" sz="2400" dirty="0" smtClean="0"/>
              <a:t> </a:t>
            </a:r>
            <a:r>
              <a:rPr lang="en-US" sz="2400" dirty="0" err="1" smtClean="0"/>
              <a:t>behärska</a:t>
            </a:r>
            <a:r>
              <a:rPr lang="en-US" sz="2400" dirty="0" smtClean="0"/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sz="2400" dirty="0"/>
          </a:p>
        </p:txBody>
      </p:sp>
    </p:spTree>
    <p:extLst>
      <p:ext uri="{BB962C8B-B14F-4D97-AF65-F5344CB8AC3E}">
        <p14:creationId xmlns:p14="http://schemas.microsoft.com/office/powerpoint/2010/main" val="2513459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36948" y="1480446"/>
            <a:ext cx="7720553" cy="336536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  <a:scene3d>
            <a:camera prst="isometricOffAxis1Right"/>
            <a:lightRig rig="threePt" dir="t"/>
          </a:scene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TextBox 3"/>
          <p:cNvSpPr txBox="1"/>
          <p:nvPr/>
        </p:nvSpPr>
        <p:spPr>
          <a:xfrm>
            <a:off x="2630078" y="2809188"/>
            <a:ext cx="45432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DOM HANTERING</a:t>
            </a:r>
            <a:endParaRPr lang="sv-SE" sz="4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38086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73577" y="1463040"/>
            <a:ext cx="9610503" cy="1627088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Vad är en DOM?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pic>
        <p:nvPicPr>
          <p:cNvPr id="1030" name="Picture 6" descr="Bildresultat fÃ¶r dom tre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t="13856" b="10886"/>
          <a:stretch/>
        </p:blipFill>
        <p:spPr bwMode="auto">
          <a:xfrm>
            <a:off x="1391920" y="3206231"/>
            <a:ext cx="6868893" cy="3385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797304" y="1015360"/>
            <a:ext cx="6309741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När</a:t>
            </a:r>
            <a:r>
              <a:rPr lang="en-US" sz="2000" dirty="0" smtClean="0"/>
              <a:t> </a:t>
            </a:r>
            <a:r>
              <a:rPr lang="en-US" sz="2000" dirty="0" err="1" smtClean="0"/>
              <a:t>koden</a:t>
            </a:r>
            <a:r>
              <a:rPr lang="en-US" sz="2000" dirty="0" smtClean="0"/>
              <a:t> </a:t>
            </a:r>
            <a:r>
              <a:rPr lang="en-US" sz="2000" dirty="0" err="1" smtClean="0"/>
              <a:t>för</a:t>
            </a:r>
            <a:r>
              <a:rPr lang="en-US" sz="2000" dirty="0" smtClean="0"/>
              <a:t> </a:t>
            </a:r>
            <a:r>
              <a:rPr lang="en-US" sz="2000" dirty="0" err="1" smtClean="0"/>
              <a:t>webbsidan</a:t>
            </a:r>
            <a:r>
              <a:rPr lang="en-US" sz="2000" dirty="0" smtClean="0"/>
              <a:t> </a:t>
            </a:r>
            <a:r>
              <a:rPr lang="en-US" sz="2000" dirty="0" err="1" smtClean="0"/>
              <a:t>laddas</a:t>
            </a:r>
            <a:r>
              <a:rPr lang="en-US" sz="2000" dirty="0" smtClean="0"/>
              <a:t> in </a:t>
            </a:r>
            <a:r>
              <a:rPr lang="en-US" sz="2000" dirty="0" err="1" smtClean="0"/>
              <a:t>skapas</a:t>
            </a:r>
            <a:r>
              <a:rPr lang="en-US" sz="2000" dirty="0" smtClean="0"/>
              <a:t> </a:t>
            </a:r>
            <a:r>
              <a:rPr lang="en-US" sz="2000" dirty="0" err="1" smtClean="0"/>
              <a:t>domträdet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dirty="0" err="1">
                <a:solidFill>
                  <a:srgbClr val="303336"/>
                </a:solidFill>
                <a:latin typeface="inherit"/>
              </a:rPr>
              <a:t>document.addEventListener</a:t>
            </a:r>
            <a:r>
              <a:rPr lang="sv-SE" altLang="sv-SE" dirty="0">
                <a:solidFill>
                  <a:srgbClr val="303336"/>
                </a:solidFill>
                <a:latin typeface="inherit"/>
              </a:rPr>
              <a:t>(</a:t>
            </a:r>
            <a:r>
              <a:rPr lang="sv-SE" altLang="sv-SE" dirty="0">
                <a:solidFill>
                  <a:srgbClr val="7D2727"/>
                </a:solidFill>
                <a:latin typeface="inherit"/>
              </a:rPr>
              <a:t>'</a:t>
            </a:r>
            <a:r>
              <a:rPr lang="sv-SE" altLang="sv-SE" dirty="0" err="1">
                <a:solidFill>
                  <a:srgbClr val="7D2727"/>
                </a:solidFill>
                <a:latin typeface="inherit"/>
              </a:rPr>
              <a:t>DOMContentLoaded</a:t>
            </a:r>
            <a:r>
              <a:rPr lang="sv-SE" altLang="sv-SE" dirty="0">
                <a:solidFill>
                  <a:srgbClr val="7D2727"/>
                </a:solidFill>
                <a:latin typeface="inherit"/>
              </a:rPr>
              <a:t>'</a:t>
            </a:r>
            <a:r>
              <a:rPr lang="sv-SE" altLang="sv-SE" dirty="0">
                <a:solidFill>
                  <a:srgbClr val="303336"/>
                </a:solidFill>
                <a:latin typeface="inherit"/>
              </a:rPr>
              <a:t>, </a:t>
            </a:r>
            <a:r>
              <a:rPr lang="sv-SE" altLang="sv-SE" dirty="0" err="1">
                <a:solidFill>
                  <a:srgbClr val="101094"/>
                </a:solidFill>
                <a:latin typeface="inherit"/>
              </a:rPr>
              <a:t>function</a:t>
            </a:r>
            <a:r>
              <a:rPr lang="sv-SE" altLang="sv-SE" dirty="0">
                <a:solidFill>
                  <a:srgbClr val="303336"/>
                </a:solidFill>
                <a:latin typeface="inherit"/>
              </a:rPr>
              <a:t> () { </a:t>
            </a:r>
            <a:endParaRPr lang="sv-SE" altLang="sv-SE" dirty="0" smtClean="0">
              <a:solidFill>
                <a:srgbClr val="303336"/>
              </a:solidFill>
              <a:latin typeface="inheri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dirty="0">
                <a:solidFill>
                  <a:srgbClr val="303336"/>
                </a:solidFill>
                <a:latin typeface="inherit"/>
              </a:rPr>
              <a:t>	</a:t>
            </a:r>
            <a:r>
              <a:rPr lang="sv-SE" altLang="sv-SE" dirty="0" smtClean="0">
                <a:solidFill>
                  <a:srgbClr val="303336"/>
                </a:solidFill>
                <a:latin typeface="inherit"/>
              </a:rPr>
              <a:t>console.log</a:t>
            </a:r>
            <a:r>
              <a:rPr lang="sv-SE" altLang="sv-SE" dirty="0">
                <a:solidFill>
                  <a:srgbClr val="303336"/>
                </a:solidFill>
                <a:latin typeface="inherit"/>
              </a:rPr>
              <a:t>(</a:t>
            </a:r>
            <a:r>
              <a:rPr lang="sv-SE" altLang="sv-SE" dirty="0">
                <a:solidFill>
                  <a:srgbClr val="7D2727"/>
                </a:solidFill>
                <a:latin typeface="inherit"/>
              </a:rPr>
              <a:t>'</a:t>
            </a:r>
            <a:r>
              <a:rPr lang="sv-SE" altLang="sv-SE" dirty="0" err="1">
                <a:solidFill>
                  <a:srgbClr val="7D2727"/>
                </a:solidFill>
                <a:latin typeface="inherit"/>
              </a:rPr>
              <a:t>loaded</a:t>
            </a:r>
            <a:r>
              <a:rPr lang="sv-SE" altLang="sv-SE" dirty="0" smtClean="0">
                <a:solidFill>
                  <a:srgbClr val="7D2727"/>
                </a:solidFill>
                <a:latin typeface="inherit"/>
              </a:rPr>
              <a:t>'</a:t>
            </a:r>
            <a:r>
              <a:rPr lang="sv-SE" altLang="sv-SE" dirty="0" smtClean="0">
                <a:solidFill>
                  <a:srgbClr val="303336"/>
                </a:solidFill>
                <a:latin typeface="inherit"/>
              </a:rPr>
              <a:t>);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dirty="0" smtClean="0">
                <a:solidFill>
                  <a:srgbClr val="303336"/>
                </a:solidFill>
                <a:latin typeface="inherit"/>
              </a:rPr>
              <a:t>})</a:t>
            </a:r>
            <a:r>
              <a:rPr lang="sv-SE" altLang="sv-SE" sz="800" dirty="0" smtClean="0">
                <a:solidFill>
                  <a:schemeClr val="tx1"/>
                </a:solidFill>
              </a:rPr>
              <a:t> </a:t>
            </a:r>
            <a:endParaRPr lang="sv-SE" altLang="sv-SE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391920" y="1838960"/>
            <a:ext cx="371657" cy="1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 rot="20514690">
            <a:off x="65491" y="1591374"/>
            <a:ext cx="1657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Om du </a:t>
            </a:r>
            <a:r>
              <a:rPr lang="en-US" dirty="0" err="1" smtClean="0"/>
              <a:t>vill</a:t>
            </a:r>
            <a:r>
              <a:rPr lang="en-US" dirty="0" smtClean="0"/>
              <a:t> </a:t>
            </a:r>
            <a:r>
              <a:rPr lang="en-US" dirty="0" err="1" smtClean="0"/>
              <a:t>invänta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Domträdet</a:t>
            </a:r>
            <a:r>
              <a:rPr lang="en-US" dirty="0" smtClean="0"/>
              <a:t> </a:t>
            </a:r>
            <a:endParaRPr lang="sv-SE" dirty="0"/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1577748" y="2363692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797304" y="2422075"/>
            <a:ext cx="382668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dirty="0">
                <a:solidFill>
                  <a:srgbClr val="7D2727"/>
                </a:solidFill>
                <a:latin typeface="inherit"/>
              </a:rPr>
              <a:t>&lt;script</a:t>
            </a:r>
            <a:r>
              <a:rPr lang="sv-SE" altLang="sv-SE" dirty="0">
                <a:solidFill>
                  <a:srgbClr val="303336"/>
                </a:solidFill>
                <a:latin typeface="inherit"/>
              </a:rPr>
              <a:t> </a:t>
            </a:r>
            <a:r>
              <a:rPr lang="sv-SE" altLang="sv-SE" dirty="0" err="1">
                <a:solidFill>
                  <a:srgbClr val="E64320"/>
                </a:solidFill>
                <a:latin typeface="inherit"/>
              </a:rPr>
              <a:t>src</a:t>
            </a:r>
            <a:r>
              <a:rPr lang="sv-SE" altLang="sv-SE" dirty="0">
                <a:solidFill>
                  <a:srgbClr val="303336"/>
                </a:solidFill>
                <a:latin typeface="inherit"/>
              </a:rPr>
              <a:t>=</a:t>
            </a:r>
            <a:r>
              <a:rPr lang="sv-SE" altLang="sv-SE" dirty="0">
                <a:solidFill>
                  <a:srgbClr val="0F74BD"/>
                </a:solidFill>
                <a:latin typeface="inherit"/>
              </a:rPr>
              <a:t>"some-external.js"</a:t>
            </a:r>
            <a:r>
              <a:rPr lang="sv-SE" altLang="sv-SE" dirty="0">
                <a:solidFill>
                  <a:srgbClr val="303336"/>
                </a:solidFill>
                <a:latin typeface="inherit"/>
              </a:rPr>
              <a:t> </a:t>
            </a:r>
            <a:r>
              <a:rPr lang="sv-SE" altLang="sv-SE" dirty="0" err="1">
                <a:solidFill>
                  <a:srgbClr val="E64320"/>
                </a:solidFill>
                <a:latin typeface="inherit"/>
              </a:rPr>
              <a:t>defer</a:t>
            </a:r>
            <a:r>
              <a:rPr lang="sv-SE" altLang="sv-SE" dirty="0">
                <a:solidFill>
                  <a:srgbClr val="7D2727"/>
                </a:solidFill>
                <a:latin typeface="inherit"/>
              </a:rPr>
              <a:t>&gt;&lt;/script&gt;</a:t>
            </a:r>
            <a:r>
              <a:rPr lang="sv-SE" altLang="sv-SE" sz="800" dirty="0">
                <a:solidFill>
                  <a:schemeClr val="tx1"/>
                </a:solidFill>
              </a:rPr>
              <a:t> </a:t>
            </a:r>
            <a:endParaRPr lang="sv-SE" altLang="sv-SE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 rot="20667729">
            <a:off x="716494" y="2215688"/>
            <a:ext cx="54373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dirty="0" smtClean="0">
                <a:solidFill>
                  <a:srgbClr val="7D2727"/>
                </a:solidFill>
                <a:latin typeface="inherit"/>
              </a:rPr>
              <a:t>Eller</a:t>
            </a:r>
            <a:endParaRPr lang="sv-SE" altLang="sv-SE" sz="3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cxnSp>
        <p:nvCxnSpPr>
          <p:cNvPr id="15" name="Straight Arrow Connector 14"/>
          <p:cNvCxnSpPr>
            <a:stCxn id="18" idx="2"/>
            <a:endCxn id="13" idx="1"/>
          </p:cNvCxnSpPr>
          <p:nvPr/>
        </p:nvCxnSpPr>
        <p:spPr>
          <a:xfrm>
            <a:off x="1029587" y="2517841"/>
            <a:ext cx="767717" cy="581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797304" y="2782351"/>
            <a:ext cx="72170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Eller </a:t>
            </a:r>
            <a:r>
              <a:rPr lang="en-US" dirty="0" err="1" smtClean="0"/>
              <a:t>längst</a:t>
            </a:r>
            <a:r>
              <a:rPr lang="en-US" dirty="0" smtClean="0"/>
              <a:t> </a:t>
            </a:r>
            <a:r>
              <a:rPr lang="en-US" dirty="0" err="1" smtClean="0"/>
              <a:t>ner</a:t>
            </a:r>
            <a:r>
              <a:rPr lang="en-US" dirty="0" smtClean="0"/>
              <a:t> I </a:t>
            </a:r>
            <a:r>
              <a:rPr lang="en-US" dirty="0" err="1" smtClean="0"/>
              <a:t>bodyn</a:t>
            </a:r>
            <a:r>
              <a:rPr lang="en-US" dirty="0" smtClean="0"/>
              <a:t> </a:t>
            </a:r>
            <a:r>
              <a:rPr lang="en-US" dirty="0" err="1" smtClean="0"/>
              <a:t>så</a:t>
            </a:r>
            <a:r>
              <a:rPr lang="en-US" dirty="0" smtClean="0"/>
              <a:t> slipper man </a:t>
            </a:r>
            <a:r>
              <a:rPr lang="en-US" dirty="0" err="1" smtClean="0"/>
              <a:t>allt</a:t>
            </a:r>
            <a:r>
              <a:rPr lang="en-US" dirty="0" smtClean="0"/>
              <a:t> </a:t>
            </a:r>
            <a:r>
              <a:rPr lang="en-US" dirty="0" err="1" smtClean="0"/>
              <a:t>trixande</a:t>
            </a:r>
            <a:r>
              <a:rPr lang="en-US" dirty="0" smtClean="0"/>
              <a:t> med </a:t>
            </a:r>
            <a:r>
              <a:rPr lang="en-US" dirty="0" err="1" smtClean="0"/>
              <a:t>att</a:t>
            </a:r>
            <a:r>
              <a:rPr lang="en-US" dirty="0" smtClean="0"/>
              <a:t> </a:t>
            </a:r>
            <a:r>
              <a:rPr lang="en-US" dirty="0" err="1" smtClean="0"/>
              <a:t>invänta</a:t>
            </a:r>
            <a:r>
              <a:rPr lang="en-US" dirty="0" smtClean="0"/>
              <a:t> </a:t>
            </a:r>
            <a:r>
              <a:rPr lang="en-US" dirty="0" err="1" smtClean="0"/>
              <a:t>inladdning</a:t>
            </a:r>
            <a:r>
              <a:rPr lang="en-US" dirty="0" smtClean="0"/>
              <a:t> </a:t>
            </a:r>
            <a:r>
              <a:rPr lang="en-US" dirty="0" err="1" smtClean="0"/>
              <a:t>av</a:t>
            </a:r>
            <a:r>
              <a:rPr lang="en-US" dirty="0" smtClean="0"/>
              <a:t> </a:t>
            </a:r>
            <a:r>
              <a:rPr lang="en-US" dirty="0" err="1" smtClean="0"/>
              <a:t>domen</a:t>
            </a:r>
            <a:r>
              <a:rPr lang="en-US" dirty="0" smtClean="0"/>
              <a:t> </a:t>
            </a:r>
            <a:endParaRPr lang="sv-SE" dirty="0"/>
          </a:p>
        </p:txBody>
      </p:sp>
      <p:sp>
        <p:nvSpPr>
          <p:cNvPr id="20" name="Oval 19"/>
          <p:cNvSpPr/>
          <p:nvPr/>
        </p:nvSpPr>
        <p:spPr>
          <a:xfrm>
            <a:off x="4216400" y="2369577"/>
            <a:ext cx="558800" cy="412774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42750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noProof="1" smtClean="0"/>
              <a:t>Vad är Dom och vem utvecklar den?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447675" y="2305616"/>
            <a:ext cx="900899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1600" i="1" dirty="0" smtClean="0">
                <a:latin typeface="Verdana" panose="020B0604030504040204" pitchFamily="34" charset="0"/>
              </a:rPr>
              <a:t>Domen är en standard som </a:t>
            </a:r>
            <a:r>
              <a:rPr lang="en-US" sz="1600" dirty="0"/>
              <a:t>W3C (World Wide Web Consortium</a:t>
            </a:r>
            <a:r>
              <a:rPr lang="en-US" sz="1600" dirty="0" smtClean="0"/>
              <a:t>) </a:t>
            </a:r>
            <a:r>
              <a:rPr lang="en-US" sz="1600" dirty="0" err="1" smtClean="0"/>
              <a:t>sköter</a:t>
            </a:r>
            <a:r>
              <a:rPr lang="sv-SE" sz="1600" i="1" dirty="0" smtClean="0">
                <a:latin typeface="Verdana" panose="020B0604030504040204" pitchFamily="34" charset="0"/>
              </a:rPr>
              <a:t>:</a:t>
            </a:r>
          </a:p>
          <a:p>
            <a:endParaRPr lang="sv-SE" sz="1600" i="1" dirty="0">
              <a:latin typeface="Verdana" panose="020B0604030504040204" pitchFamily="34" charset="0"/>
            </a:endParaRPr>
          </a:p>
          <a:p>
            <a:r>
              <a:rPr lang="sv-SE" sz="1600" i="1" dirty="0" smtClean="0">
                <a:latin typeface="Verdana" panose="020B0604030504040204" pitchFamily="34" charset="0"/>
              </a:rPr>
              <a:t> "The </a:t>
            </a:r>
            <a:r>
              <a:rPr lang="sv-SE" sz="1600" i="1" dirty="0">
                <a:latin typeface="Verdana" panose="020B0604030504040204" pitchFamily="34" charset="0"/>
              </a:rPr>
              <a:t>W3C </a:t>
            </a:r>
            <a:r>
              <a:rPr lang="sv-SE" sz="1600" i="1" dirty="0" err="1">
                <a:latin typeface="Verdana" panose="020B0604030504040204" pitchFamily="34" charset="0"/>
              </a:rPr>
              <a:t>Document</a:t>
            </a:r>
            <a:r>
              <a:rPr lang="sv-SE" sz="1600" i="1" dirty="0">
                <a:latin typeface="Verdana" panose="020B0604030504040204" pitchFamily="34" charset="0"/>
              </a:rPr>
              <a:t> </a:t>
            </a:r>
            <a:r>
              <a:rPr lang="sv-SE" sz="1600" i="1" dirty="0" err="1">
                <a:latin typeface="Verdana" panose="020B0604030504040204" pitchFamily="34" charset="0"/>
              </a:rPr>
              <a:t>Object</a:t>
            </a:r>
            <a:r>
              <a:rPr lang="sv-SE" sz="1600" i="1" dirty="0">
                <a:latin typeface="Verdana" panose="020B0604030504040204" pitchFamily="34" charset="0"/>
              </a:rPr>
              <a:t> </a:t>
            </a:r>
            <a:r>
              <a:rPr lang="sv-SE" sz="1600" i="1" dirty="0" err="1">
                <a:latin typeface="Verdana" panose="020B0604030504040204" pitchFamily="34" charset="0"/>
              </a:rPr>
              <a:t>Model</a:t>
            </a:r>
            <a:r>
              <a:rPr lang="sv-SE" sz="1600" i="1" dirty="0">
                <a:latin typeface="Verdana" panose="020B0604030504040204" pitchFamily="34" charset="0"/>
              </a:rPr>
              <a:t> (DOM) is a </a:t>
            </a:r>
            <a:r>
              <a:rPr lang="sv-SE" sz="1600" i="1" dirty="0" err="1">
                <a:latin typeface="Verdana" panose="020B0604030504040204" pitchFamily="34" charset="0"/>
              </a:rPr>
              <a:t>platform</a:t>
            </a:r>
            <a:r>
              <a:rPr lang="sv-SE" sz="1600" i="1" dirty="0">
                <a:latin typeface="Verdana" panose="020B0604030504040204" pitchFamily="34" charset="0"/>
              </a:rPr>
              <a:t> and </a:t>
            </a:r>
            <a:r>
              <a:rPr lang="sv-SE" sz="1600" i="1" dirty="0" err="1">
                <a:latin typeface="Verdana" panose="020B0604030504040204" pitchFamily="34" charset="0"/>
              </a:rPr>
              <a:t>language</a:t>
            </a:r>
            <a:r>
              <a:rPr lang="sv-SE" sz="1600" i="1" dirty="0">
                <a:latin typeface="Verdana" panose="020B0604030504040204" pitchFamily="34" charset="0"/>
              </a:rPr>
              <a:t>-neutral interface </a:t>
            </a:r>
            <a:r>
              <a:rPr lang="sv-SE" sz="1600" i="1" dirty="0" err="1">
                <a:latin typeface="Verdana" panose="020B0604030504040204" pitchFamily="34" charset="0"/>
              </a:rPr>
              <a:t>that</a:t>
            </a:r>
            <a:r>
              <a:rPr lang="sv-SE" sz="1600" i="1" dirty="0">
                <a:latin typeface="Verdana" panose="020B0604030504040204" pitchFamily="34" charset="0"/>
              </a:rPr>
              <a:t> </a:t>
            </a:r>
            <a:r>
              <a:rPr lang="sv-SE" sz="1600" i="1" dirty="0" err="1">
                <a:latin typeface="Verdana" panose="020B0604030504040204" pitchFamily="34" charset="0"/>
              </a:rPr>
              <a:t>allows</a:t>
            </a:r>
            <a:r>
              <a:rPr lang="sv-SE" sz="1600" i="1" dirty="0">
                <a:latin typeface="Verdana" panose="020B0604030504040204" pitchFamily="34" charset="0"/>
              </a:rPr>
              <a:t> programs and scripts to </a:t>
            </a:r>
            <a:r>
              <a:rPr lang="sv-SE" sz="1600" i="1" dirty="0" err="1">
                <a:latin typeface="Verdana" panose="020B0604030504040204" pitchFamily="34" charset="0"/>
              </a:rPr>
              <a:t>dynamically</a:t>
            </a:r>
            <a:r>
              <a:rPr lang="sv-SE" sz="1600" i="1" dirty="0">
                <a:latin typeface="Verdana" panose="020B0604030504040204" pitchFamily="34" charset="0"/>
              </a:rPr>
              <a:t> access and </a:t>
            </a:r>
            <a:r>
              <a:rPr lang="sv-SE" sz="1600" i="1" dirty="0" err="1">
                <a:latin typeface="Verdana" panose="020B0604030504040204" pitchFamily="34" charset="0"/>
              </a:rPr>
              <a:t>update</a:t>
            </a:r>
            <a:r>
              <a:rPr lang="sv-SE" sz="1600" i="1" dirty="0">
                <a:latin typeface="Verdana" panose="020B0604030504040204" pitchFamily="34" charset="0"/>
              </a:rPr>
              <a:t> the </a:t>
            </a:r>
            <a:r>
              <a:rPr lang="sv-SE" sz="1600" i="1" dirty="0" err="1">
                <a:latin typeface="Verdana" panose="020B0604030504040204" pitchFamily="34" charset="0"/>
              </a:rPr>
              <a:t>content</a:t>
            </a:r>
            <a:r>
              <a:rPr lang="sv-SE" sz="1600" i="1" dirty="0">
                <a:latin typeface="Verdana" panose="020B0604030504040204" pitchFamily="34" charset="0"/>
              </a:rPr>
              <a:t>, </a:t>
            </a:r>
            <a:r>
              <a:rPr lang="sv-SE" sz="1600" i="1" dirty="0" err="1">
                <a:latin typeface="Verdana" panose="020B0604030504040204" pitchFamily="34" charset="0"/>
              </a:rPr>
              <a:t>structure</a:t>
            </a:r>
            <a:r>
              <a:rPr lang="sv-SE" sz="1600" i="1" dirty="0">
                <a:latin typeface="Verdana" panose="020B0604030504040204" pitchFamily="34" charset="0"/>
              </a:rPr>
              <a:t>, and style </a:t>
            </a:r>
            <a:r>
              <a:rPr lang="sv-SE" sz="1600" i="1" dirty="0" err="1">
                <a:latin typeface="Verdana" panose="020B0604030504040204" pitchFamily="34" charset="0"/>
              </a:rPr>
              <a:t>of</a:t>
            </a:r>
            <a:r>
              <a:rPr lang="sv-SE" sz="1600" i="1" dirty="0">
                <a:latin typeface="Verdana" panose="020B0604030504040204" pitchFamily="34" charset="0"/>
              </a:rPr>
              <a:t> a </a:t>
            </a:r>
            <a:r>
              <a:rPr lang="sv-SE" sz="1600" i="1" dirty="0" err="1">
                <a:latin typeface="Verdana" panose="020B0604030504040204" pitchFamily="34" charset="0"/>
              </a:rPr>
              <a:t>document</a:t>
            </a:r>
            <a:r>
              <a:rPr lang="sv-SE" sz="1600" i="1" dirty="0" smtClean="0">
                <a:latin typeface="Verdana" panose="020B0604030504040204" pitchFamily="34" charset="0"/>
              </a:rPr>
              <a:t>.”</a:t>
            </a:r>
          </a:p>
          <a:p>
            <a:endParaRPr lang="en-US" sz="1600" i="1" dirty="0">
              <a:latin typeface="Verdana" panose="020B0604030504040204" pitchFamily="34" charset="0"/>
            </a:endParaRPr>
          </a:p>
          <a:p>
            <a:endParaRPr lang="sv-SE" sz="1600" dirty="0">
              <a:latin typeface="Verdana" panose="020B0604030504040204" pitchFamily="34" charset="0"/>
            </a:endParaRPr>
          </a:p>
          <a:p>
            <a:r>
              <a:rPr lang="en-US" sz="1600" dirty="0" smtClean="0">
                <a:latin typeface="Verdana" panose="020B0604030504040204" pitchFamily="34" charset="0"/>
              </a:rPr>
              <a:t>WC3 </a:t>
            </a:r>
            <a:r>
              <a:rPr lang="en-US" sz="1600" dirty="0" err="1" smtClean="0">
                <a:latin typeface="Verdana" panose="020B0604030504040204" pitchFamily="34" charset="0"/>
              </a:rPr>
              <a:t>delar</a:t>
            </a:r>
            <a:r>
              <a:rPr lang="en-US" sz="1600" dirty="0" smtClean="0">
                <a:latin typeface="Verdana" panose="020B0604030504040204" pitchFamily="34" charset="0"/>
              </a:rPr>
              <a:t> in </a:t>
            </a:r>
            <a:r>
              <a:rPr lang="en-US" sz="1600" dirty="0" err="1" smtClean="0">
                <a:latin typeface="Verdana" panose="020B0604030504040204" pitchFamily="34" charset="0"/>
              </a:rPr>
              <a:t>standarden</a:t>
            </a:r>
            <a:r>
              <a:rPr lang="en-US" sz="1600" dirty="0" smtClean="0">
                <a:latin typeface="Verdana" panose="020B0604030504040204" pitchFamily="34" charset="0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</a:rPr>
              <a:t>i</a:t>
            </a:r>
            <a:r>
              <a:rPr lang="en-US" sz="1600" dirty="0" smtClean="0">
                <a:latin typeface="Verdana" panose="020B0604030504040204" pitchFamily="34" charset="0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</a:rPr>
              <a:t>tre</a:t>
            </a:r>
            <a:r>
              <a:rPr lang="en-US" sz="1600" dirty="0" smtClean="0">
                <a:latin typeface="Verdana" panose="020B0604030504040204" pitchFamily="34" charset="0"/>
              </a:rPr>
              <a:t> </a:t>
            </a:r>
            <a:r>
              <a:rPr lang="en-US" sz="1600" dirty="0" err="1" smtClean="0">
                <a:latin typeface="Verdana" panose="020B0604030504040204" pitchFamily="34" charset="0"/>
              </a:rPr>
              <a:t>delar</a:t>
            </a:r>
            <a:r>
              <a:rPr lang="en-US" sz="1600" dirty="0" smtClean="0">
                <a:latin typeface="Verdana" panose="020B0604030504040204" pitchFamily="34" charset="0"/>
              </a:rPr>
              <a:t>:</a:t>
            </a:r>
            <a:endParaRPr lang="en-US" sz="1600" dirty="0">
              <a:latin typeface="Verdana" panose="020B0604030504040204" pitchFamily="34" charset="0"/>
            </a:endParaRPr>
          </a:p>
          <a:p>
            <a:endParaRPr lang="sv-SE" sz="1600" dirty="0">
              <a:latin typeface="Verdana" panose="020B060403050404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v-SE" sz="1600" dirty="0" smtClean="0">
                <a:latin typeface="Verdana" panose="020B0604030504040204" pitchFamily="34" charset="0"/>
              </a:rPr>
              <a:t> </a:t>
            </a:r>
            <a:r>
              <a:rPr lang="sv-SE" sz="1600" dirty="0" err="1" smtClean="0">
                <a:latin typeface="Verdana" panose="020B0604030504040204" pitchFamily="34" charset="0"/>
              </a:rPr>
              <a:t>Core</a:t>
            </a:r>
            <a:r>
              <a:rPr lang="sv-SE" sz="1600" dirty="0" smtClean="0">
                <a:latin typeface="Verdana" panose="020B0604030504040204" pitchFamily="34" charset="0"/>
              </a:rPr>
              <a:t> </a:t>
            </a:r>
            <a:r>
              <a:rPr lang="sv-SE" sz="1600" dirty="0">
                <a:latin typeface="Verdana" panose="020B0604030504040204" pitchFamily="34" charset="0"/>
              </a:rPr>
              <a:t>DOM - standard </a:t>
            </a:r>
            <a:r>
              <a:rPr lang="sv-SE" sz="1600" dirty="0" err="1">
                <a:latin typeface="Verdana" panose="020B0604030504040204" pitchFamily="34" charset="0"/>
              </a:rPr>
              <a:t>model</a:t>
            </a:r>
            <a:r>
              <a:rPr lang="sv-SE" sz="1600" dirty="0">
                <a:latin typeface="Verdana" panose="020B0604030504040204" pitchFamily="34" charset="0"/>
              </a:rPr>
              <a:t> </a:t>
            </a:r>
            <a:r>
              <a:rPr lang="sv-SE" sz="1600" dirty="0" smtClean="0">
                <a:latin typeface="Verdana" panose="020B0604030504040204" pitchFamily="34" charset="0"/>
              </a:rPr>
              <a:t>för </a:t>
            </a:r>
            <a:r>
              <a:rPr lang="sv-SE" sz="1600" dirty="0">
                <a:latin typeface="Verdana" panose="020B0604030504040204" pitchFamily="34" charset="0"/>
              </a:rPr>
              <a:t>all </a:t>
            </a:r>
            <a:r>
              <a:rPr lang="sv-SE" sz="1600" dirty="0" err="1">
                <a:latin typeface="Verdana" panose="020B0604030504040204" pitchFamily="34" charset="0"/>
              </a:rPr>
              <a:t>document</a:t>
            </a:r>
            <a:r>
              <a:rPr lang="sv-SE" sz="1600" dirty="0">
                <a:latin typeface="Verdana" panose="020B0604030504040204" pitchFamily="34" charset="0"/>
              </a:rPr>
              <a:t> </a:t>
            </a:r>
            <a:r>
              <a:rPr lang="sv-SE" sz="1600" dirty="0" err="1">
                <a:latin typeface="Verdana" panose="020B0604030504040204" pitchFamily="34" charset="0"/>
              </a:rPr>
              <a:t>types</a:t>
            </a:r>
            <a:endParaRPr lang="sv-SE" sz="1600" dirty="0">
              <a:latin typeface="Verdana" panose="020B060403050404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v-SE" sz="1600" dirty="0" smtClean="0">
                <a:latin typeface="Verdana" panose="020B0604030504040204" pitchFamily="34" charset="0"/>
              </a:rPr>
              <a:t> XML </a:t>
            </a:r>
            <a:r>
              <a:rPr lang="sv-SE" sz="1600" dirty="0">
                <a:latin typeface="Verdana" panose="020B0604030504040204" pitchFamily="34" charset="0"/>
              </a:rPr>
              <a:t>DOM - standard </a:t>
            </a:r>
            <a:r>
              <a:rPr lang="sv-SE" sz="1600" dirty="0" err="1">
                <a:latin typeface="Verdana" panose="020B0604030504040204" pitchFamily="34" charset="0"/>
              </a:rPr>
              <a:t>model</a:t>
            </a:r>
            <a:r>
              <a:rPr lang="sv-SE" sz="1600" dirty="0">
                <a:latin typeface="Verdana" panose="020B0604030504040204" pitchFamily="34" charset="0"/>
              </a:rPr>
              <a:t> </a:t>
            </a:r>
            <a:r>
              <a:rPr lang="sv-SE" sz="1600" dirty="0" smtClean="0">
                <a:latin typeface="Verdana" panose="020B0604030504040204" pitchFamily="34" charset="0"/>
              </a:rPr>
              <a:t>för </a:t>
            </a:r>
            <a:r>
              <a:rPr lang="sv-SE" sz="1600" dirty="0">
                <a:latin typeface="Verdana" panose="020B0604030504040204" pitchFamily="34" charset="0"/>
              </a:rPr>
              <a:t>XML </a:t>
            </a:r>
            <a:r>
              <a:rPr lang="sv-SE" sz="1600" dirty="0" err="1">
                <a:latin typeface="Verdana" panose="020B0604030504040204" pitchFamily="34" charset="0"/>
              </a:rPr>
              <a:t>documents</a:t>
            </a:r>
            <a:endParaRPr lang="sv-SE" sz="1600" dirty="0">
              <a:latin typeface="Verdana" panose="020B060403050404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sv-SE" sz="1600" dirty="0" smtClean="0">
                <a:latin typeface="Verdana" panose="020B0604030504040204" pitchFamily="34" charset="0"/>
              </a:rPr>
              <a:t> HTML </a:t>
            </a:r>
            <a:r>
              <a:rPr lang="sv-SE" sz="1600" dirty="0">
                <a:latin typeface="Verdana" panose="020B0604030504040204" pitchFamily="34" charset="0"/>
              </a:rPr>
              <a:t>DOM - standard </a:t>
            </a:r>
            <a:r>
              <a:rPr lang="sv-SE" sz="1600" dirty="0" err="1">
                <a:latin typeface="Verdana" panose="020B0604030504040204" pitchFamily="34" charset="0"/>
              </a:rPr>
              <a:t>model</a:t>
            </a:r>
            <a:r>
              <a:rPr lang="sv-SE" sz="1600" dirty="0">
                <a:latin typeface="Verdana" panose="020B0604030504040204" pitchFamily="34" charset="0"/>
              </a:rPr>
              <a:t> </a:t>
            </a:r>
            <a:r>
              <a:rPr lang="sv-SE" sz="1600" dirty="0" smtClean="0">
                <a:latin typeface="Verdana" panose="020B0604030504040204" pitchFamily="34" charset="0"/>
              </a:rPr>
              <a:t>för </a:t>
            </a:r>
            <a:r>
              <a:rPr lang="sv-SE" sz="1600" dirty="0">
                <a:latin typeface="Verdana" panose="020B0604030504040204" pitchFamily="34" charset="0"/>
              </a:rPr>
              <a:t>HTML </a:t>
            </a:r>
            <a:r>
              <a:rPr lang="sv-SE" sz="1600" dirty="0" err="1">
                <a:latin typeface="Verdana" panose="020B0604030504040204" pitchFamily="34" charset="0"/>
              </a:rPr>
              <a:t>documents</a:t>
            </a:r>
            <a:endParaRPr lang="sv-SE" sz="1600" dirty="0"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31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3577" y="1675471"/>
            <a:ext cx="955582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 </a:t>
            </a:r>
            <a:r>
              <a:rPr lang="en-US" sz="1600" dirty="0" err="1"/>
              <a:t>d</a:t>
            </a:r>
            <a:r>
              <a:rPr lang="en-US" sz="1600" dirty="0" err="1" smtClean="0"/>
              <a:t>omen</a:t>
            </a:r>
            <a:r>
              <a:rPr lang="en-US" sz="1600" dirty="0" smtClean="0"/>
              <a:t> </a:t>
            </a:r>
            <a:r>
              <a:rPr lang="en-US" sz="1600" dirty="0" err="1" smtClean="0"/>
              <a:t>är</a:t>
            </a:r>
            <a:r>
              <a:rPr lang="en-US" sz="1600" dirty="0" smtClean="0"/>
              <a:t> </a:t>
            </a:r>
            <a:r>
              <a:rPr lang="en-US" sz="1600" dirty="0" err="1" smtClean="0"/>
              <a:t>alla</a:t>
            </a:r>
            <a:r>
              <a:rPr lang="en-US" sz="1600" dirty="0" smtClean="0"/>
              <a:t> html element </a:t>
            </a:r>
            <a:r>
              <a:rPr lang="en-US" sz="1600" dirty="0" err="1" smtClean="0"/>
              <a:t>betraktade</a:t>
            </a:r>
            <a:r>
              <a:rPr lang="en-US" sz="1600" dirty="0" smtClean="0"/>
              <a:t> </a:t>
            </a:r>
            <a:r>
              <a:rPr lang="en-US" sz="1600" dirty="0" err="1" smtClean="0"/>
              <a:t>som</a:t>
            </a:r>
            <a:r>
              <a:rPr lang="en-US" sz="1600" dirty="0" smtClean="0"/>
              <a:t> </a:t>
            </a:r>
            <a:r>
              <a:rPr lang="en-US" sz="1600" dirty="0" err="1" smtClean="0"/>
              <a:t>objekt</a:t>
            </a:r>
            <a:r>
              <a:rPr lang="en-US" sz="1600" dirty="0" smtClean="0"/>
              <a:t>. </a:t>
            </a:r>
          </a:p>
          <a:p>
            <a:endParaRPr lang="en-US" sz="1600" dirty="0"/>
          </a:p>
          <a:p>
            <a:r>
              <a:rPr lang="sv-SE" sz="1600" dirty="0"/>
              <a:t>En egenskap är ett värde </a:t>
            </a:r>
            <a:r>
              <a:rPr lang="sv-SE" sz="1600" dirty="0" smtClean="0"/>
              <a:t>som du kan få eller ändra data (som </a:t>
            </a:r>
            <a:r>
              <a:rPr lang="sv-SE" sz="1600" dirty="0"/>
              <a:t>att ändra innehållet i ett HTML-element). </a:t>
            </a:r>
            <a:endParaRPr lang="sv-SE" sz="1600" dirty="0" smtClean="0"/>
          </a:p>
          <a:p>
            <a:endParaRPr lang="sv-SE" sz="1600" dirty="0"/>
          </a:p>
          <a:p>
            <a:r>
              <a:rPr lang="sv-SE" sz="1600" dirty="0" smtClean="0"/>
              <a:t>En </a:t>
            </a:r>
            <a:r>
              <a:rPr lang="sv-SE" sz="1600" dirty="0"/>
              <a:t>metod är en åtgärd du kan göra (till exempel lägga till eller ta bort ett HTML-element).</a:t>
            </a:r>
          </a:p>
        </p:txBody>
      </p:sp>
      <p:sp>
        <p:nvSpPr>
          <p:cNvPr id="5" name="Rectangle 4"/>
          <p:cNvSpPr/>
          <p:nvPr/>
        </p:nvSpPr>
        <p:spPr>
          <a:xfrm>
            <a:off x="687042" y="3429000"/>
            <a:ext cx="658895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html</a:t>
            </a: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sv-SE" dirty="0"/>
              <a:t/>
            </a:r>
            <a:br>
              <a:rPr lang="sv-SE" dirty="0"/>
            </a:b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sv-SE" dirty="0" err="1">
                <a:solidFill>
                  <a:srgbClr val="A52A2A"/>
                </a:solidFill>
                <a:latin typeface="Consolas" panose="020B0609020204030204" pitchFamily="49" charset="0"/>
              </a:rPr>
              <a:t>body</a:t>
            </a: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sv-SE" dirty="0"/>
              <a:t/>
            </a:r>
            <a:br>
              <a:rPr lang="sv-SE" dirty="0"/>
            </a:br>
            <a:r>
              <a:rPr lang="sv-SE" dirty="0"/>
              <a:t/>
            </a:r>
            <a:br>
              <a:rPr lang="sv-SE" dirty="0"/>
            </a:b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p</a:t>
            </a:r>
            <a:r>
              <a:rPr lang="sv-SE" dirty="0">
                <a:solidFill>
                  <a:srgbClr val="FF0000"/>
                </a:solidFill>
                <a:latin typeface="Consolas" panose="020B0609020204030204" pitchFamily="49" charset="0"/>
              </a:rPr>
              <a:t> id</a:t>
            </a: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="demo"&gt;&lt;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/p</a:t>
            </a:r>
            <a:r>
              <a:rPr lang="sv-SE" dirty="0" smtClean="0">
                <a:solidFill>
                  <a:srgbClr val="0000CD"/>
                </a:solidFill>
                <a:latin typeface="Consolas" panose="020B0609020204030204" pitchFamily="49" charset="0"/>
              </a:rPr>
              <a:t>&gt;	</a:t>
            </a:r>
            <a:r>
              <a:rPr lang="sv-SE" dirty="0">
                <a:solidFill>
                  <a:schemeClr val="bg2">
                    <a:lumMod val="50000"/>
                  </a:schemeClr>
                </a:solidFill>
              </a:rPr>
              <a:t>// Skriver ut ”hello </a:t>
            </a:r>
            <a:r>
              <a:rPr lang="sv-SE" dirty="0" smtClean="0">
                <a:solidFill>
                  <a:schemeClr val="bg2">
                    <a:lumMod val="50000"/>
                  </a:schemeClr>
                </a:solidFill>
              </a:rPr>
              <a:t>World</a:t>
            </a:r>
            <a:r>
              <a:rPr lang="sv-SE" dirty="0"/>
              <a:t/>
            </a:r>
            <a:br>
              <a:rPr lang="sv-SE" dirty="0"/>
            </a:br>
            <a:r>
              <a:rPr lang="sv-SE" dirty="0"/>
              <a:t/>
            </a:r>
            <a:br>
              <a:rPr lang="sv-SE" dirty="0"/>
            </a:b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script</a:t>
            </a: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sv-SE" dirty="0">
                <a:latin typeface="Consolas" panose="020B0609020204030204" pitchFamily="49" charset="0"/>
              </a:rPr>
              <a:t/>
            </a:r>
            <a:br>
              <a:rPr lang="sv-SE" dirty="0">
                <a:latin typeface="Consolas" panose="020B0609020204030204" pitchFamily="49" charset="0"/>
              </a:rPr>
            </a:br>
            <a:r>
              <a:rPr lang="sv-SE" dirty="0" err="1">
                <a:latin typeface="Consolas" panose="020B0609020204030204" pitchFamily="49" charset="0"/>
              </a:rPr>
              <a:t>document.getElementById</a:t>
            </a:r>
            <a:r>
              <a:rPr lang="sv-SE" dirty="0">
                <a:latin typeface="Consolas" panose="020B0609020204030204" pitchFamily="49" charset="0"/>
              </a:rPr>
              <a:t>(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"demo"</a:t>
            </a:r>
            <a:r>
              <a:rPr lang="sv-SE" dirty="0">
                <a:latin typeface="Consolas" panose="020B0609020204030204" pitchFamily="49" charset="0"/>
              </a:rPr>
              <a:t>).</a:t>
            </a:r>
            <a:r>
              <a:rPr lang="sv-SE" dirty="0" err="1">
                <a:latin typeface="Consolas" panose="020B0609020204030204" pitchFamily="49" charset="0"/>
              </a:rPr>
              <a:t>innerHTML</a:t>
            </a:r>
            <a:r>
              <a:rPr lang="sv-SE" dirty="0">
                <a:latin typeface="Consolas" panose="020B0609020204030204" pitchFamily="49" charset="0"/>
              </a:rPr>
              <a:t> = 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"Hello World!"</a:t>
            </a:r>
            <a:r>
              <a:rPr lang="sv-SE" dirty="0">
                <a:latin typeface="Consolas" panose="020B0609020204030204" pitchFamily="49" charset="0"/>
              </a:rPr>
              <a:t>;</a:t>
            </a:r>
            <a:br>
              <a:rPr lang="sv-SE" dirty="0">
                <a:latin typeface="Consolas" panose="020B0609020204030204" pitchFamily="49" charset="0"/>
              </a:rPr>
            </a:b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/script</a:t>
            </a: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sv-SE" dirty="0"/>
              <a:t/>
            </a:r>
            <a:br>
              <a:rPr lang="sv-SE" dirty="0"/>
            </a:br>
            <a:r>
              <a:rPr lang="sv-SE" dirty="0"/>
              <a:t/>
            </a:r>
            <a:br>
              <a:rPr lang="sv-SE" dirty="0"/>
            </a:b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/</a:t>
            </a:r>
            <a:r>
              <a:rPr lang="sv-SE" dirty="0" err="1">
                <a:solidFill>
                  <a:srgbClr val="A52A2A"/>
                </a:solidFill>
                <a:latin typeface="Consolas" panose="020B0609020204030204" pitchFamily="49" charset="0"/>
              </a:rPr>
              <a:t>body</a:t>
            </a: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r>
              <a:rPr lang="sv-SE" dirty="0"/>
              <a:t/>
            </a:r>
            <a:br>
              <a:rPr lang="sv-SE" dirty="0"/>
            </a:b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&lt;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/html</a:t>
            </a: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&gt;</a:t>
            </a:r>
            <a:endParaRPr lang="sv-SE" dirty="0"/>
          </a:p>
        </p:txBody>
      </p:sp>
      <p:cxnSp>
        <p:nvCxnSpPr>
          <p:cNvPr id="7" name="Elbow Connector 6"/>
          <p:cNvCxnSpPr>
            <a:endCxn id="3" idx="3"/>
          </p:cNvCxnSpPr>
          <p:nvPr/>
        </p:nvCxnSpPr>
        <p:spPr>
          <a:xfrm flipV="1">
            <a:off x="4259580" y="2337191"/>
            <a:ext cx="5469818" cy="2395066"/>
          </a:xfrm>
          <a:prstGeom prst="bentConnector3">
            <a:avLst>
              <a:gd name="adj1" fmla="val 102507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1677971" y="3170438"/>
            <a:ext cx="1159497" cy="15618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842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0780" y="807812"/>
            <a:ext cx="6442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getElementById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class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attribute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() 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methoden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39222" y="1592282"/>
            <a:ext cx="567815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Syntax: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  <a:p>
            <a:pPr fontAlgn="base"/>
            <a:r>
              <a:rPr lang="sv-SE" sz="2400" i="1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element</a:t>
            </a:r>
            <a:r>
              <a:rPr lang="sv-SE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.getElementById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</a:t>
            </a:r>
            <a:r>
              <a:rPr lang="sv-SE" sz="2400" i="1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valfritt_id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”);</a:t>
            </a:r>
            <a:endParaRPr lang="sv-SE" sz="2400" dirty="0">
              <a:solidFill>
                <a:schemeClr val="tx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39222" y="2778825"/>
            <a:ext cx="7489551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Example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: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  <a:p>
            <a:pPr fontAlgn="base"/>
            <a:r>
              <a:rPr lang="sv-SE" sz="2400" dirty="0" err="1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.getElementById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</a:t>
            </a:r>
            <a:r>
              <a:rPr lang="sv-SE" sz="2400" i="1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valfritt_id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”);</a:t>
            </a:r>
          </a:p>
          <a:p>
            <a:pPr fontAlgn="base"/>
            <a:r>
              <a:rPr lang="sv-SE" sz="2400" dirty="0" err="1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.getElementsByClass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</a:t>
            </a:r>
            <a:r>
              <a:rPr lang="sv-SE" sz="2400" i="1" dirty="0" err="1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valfritt_id</a:t>
            </a:r>
            <a:r>
              <a:rPr lang="sv-SE" sz="2400" dirty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”);</a:t>
            </a:r>
          </a:p>
          <a:p>
            <a:pPr fontAlgn="base"/>
            <a:r>
              <a:rPr lang="sv-SE" sz="2400" dirty="0" err="1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.getElementsByTagName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</a:t>
            </a:r>
            <a:r>
              <a:rPr lang="sv-SE" sz="2400" i="1" dirty="0" err="1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valfritt_id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</a:t>
            </a:r>
            <a:r>
              <a:rPr lang="sv-SE" sz="2400" dirty="0" smtClean="0">
                <a:solidFill>
                  <a:srgbClr val="FF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[0];</a:t>
            </a:r>
            <a:endParaRPr lang="sv-SE" sz="2400" dirty="0">
              <a:solidFill>
                <a:srgbClr val="FF0000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pPr fontAlgn="base"/>
            <a:r>
              <a:rPr lang="sv-SE" sz="2400" dirty="0" err="1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.getElementsByAttribute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</a:t>
            </a:r>
            <a:r>
              <a:rPr lang="sv-SE" sz="2400" i="1" dirty="0" err="1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valfritt_id</a:t>
            </a:r>
            <a:r>
              <a:rPr lang="sv-SE" sz="2400" dirty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”);</a:t>
            </a:r>
          </a:p>
          <a:p>
            <a:pPr fontAlgn="base"/>
            <a:endParaRPr lang="en-US" sz="2400" dirty="0" smtClean="0">
              <a:solidFill>
                <a:schemeClr val="tx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cxnSp>
        <p:nvCxnSpPr>
          <p:cNvPr id="6" name="Straight Arrow Connector 5"/>
          <p:cNvCxnSpPr>
            <a:endCxn id="8" idx="1"/>
          </p:cNvCxnSpPr>
          <p:nvPr/>
        </p:nvCxnSpPr>
        <p:spPr>
          <a:xfrm flipV="1">
            <a:off x="7777113" y="3569562"/>
            <a:ext cx="196393" cy="292387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973506" y="3277174"/>
            <a:ext cx="19324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Om </a:t>
            </a:r>
            <a:r>
              <a:rPr lang="en-US" sz="1600" dirty="0" err="1" smtClean="0"/>
              <a:t>ni</a:t>
            </a:r>
            <a:r>
              <a:rPr lang="en-US" sz="1600" dirty="0" smtClean="0"/>
              <a:t> bara </a:t>
            </a:r>
            <a:r>
              <a:rPr lang="en-US" sz="1600" dirty="0" err="1" smtClean="0"/>
              <a:t>vill</a:t>
            </a:r>
            <a:r>
              <a:rPr lang="en-US" sz="1600" dirty="0" smtClean="0"/>
              <a:t> ha </a:t>
            </a:r>
            <a:r>
              <a:rPr lang="en-US" sz="1600" dirty="0" err="1" smtClean="0"/>
              <a:t>första</a:t>
            </a:r>
            <a:r>
              <a:rPr lang="en-US" sz="1600" dirty="0" smtClean="0"/>
              <a:t> </a:t>
            </a:r>
            <a:r>
              <a:rPr lang="en-US" sz="1600" dirty="0" err="1" smtClean="0"/>
              <a:t>elementet</a:t>
            </a:r>
            <a:endParaRPr lang="sv-SE" sz="1600" dirty="0"/>
          </a:p>
        </p:txBody>
      </p:sp>
    </p:spTree>
    <p:extLst>
      <p:ext uri="{BB962C8B-B14F-4D97-AF65-F5344CB8AC3E}">
        <p14:creationId xmlns:p14="http://schemas.microsoft.com/office/powerpoint/2010/main" val="1396713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0780" y="807812"/>
            <a:ext cx="6442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getElementById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class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attribute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() 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methoden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39222" y="1592282"/>
            <a:ext cx="2685351" cy="2400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EXAMPLE:</a:t>
            </a:r>
          </a:p>
          <a:p>
            <a:pPr fontAlgn="base"/>
            <a:endParaRPr lang="en-US" sz="2400" b="1" dirty="0" smtClean="0">
              <a:solidFill>
                <a:schemeClr val="tx1"/>
              </a:solidFill>
              <a:latin typeface="+mj-lt"/>
            </a:endParaRPr>
          </a:p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Html: </a:t>
            </a:r>
          </a:p>
          <a:p>
            <a:pPr lvl="1" fontAlgn="base"/>
            <a:r>
              <a:rPr lang="en-US" sz="1800" dirty="0">
                <a:solidFill>
                  <a:schemeClr val="tx1"/>
                </a:solidFill>
                <a:latin typeface="+mj-lt"/>
              </a:rPr>
              <a:t>&lt;</a:t>
            </a:r>
            <a:r>
              <a:rPr lang="en-US" sz="1800" dirty="0" smtClean="0">
                <a:solidFill>
                  <a:schemeClr val="tx1"/>
                </a:solidFill>
                <a:latin typeface="+mj-lt"/>
              </a:rPr>
              <a:t>div&gt;</a:t>
            </a:r>
            <a:endParaRPr lang="en-US" sz="1800" dirty="0">
              <a:solidFill>
                <a:schemeClr val="tx1"/>
              </a:solidFill>
              <a:latin typeface="+mj-lt"/>
            </a:endParaRPr>
          </a:p>
          <a:p>
            <a:pPr lvl="1" fontAlgn="base"/>
            <a:r>
              <a:rPr lang="en-US" sz="1800" dirty="0">
                <a:solidFill>
                  <a:schemeClr val="tx1"/>
                </a:solidFill>
                <a:latin typeface="+mj-lt"/>
              </a:rPr>
              <a:t>  &lt;h1&gt;Hello World!&lt;/h1&gt;</a:t>
            </a:r>
          </a:p>
          <a:p>
            <a:pPr lvl="1" fontAlgn="base"/>
            <a:r>
              <a:rPr lang="en-US" sz="1800" dirty="0">
                <a:solidFill>
                  <a:schemeClr val="tx1"/>
                </a:solidFill>
                <a:latin typeface="+mj-lt"/>
              </a:rPr>
              <a:t>&lt;/div&gt;</a:t>
            </a:r>
          </a:p>
          <a:p>
            <a:pPr fontAlgn="base"/>
            <a:endParaRPr lang="en-US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5596" y="4592319"/>
            <a:ext cx="91871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sv-SE" sz="1800" dirty="0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var a = </a:t>
            </a:r>
            <a:r>
              <a:rPr lang="sv-SE" sz="1800" dirty="0" err="1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18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.getElementsByTagName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</a:t>
            </a:r>
            <a:r>
              <a:rPr lang="sv-SE" sz="1800" i="1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div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”);</a:t>
            </a:r>
          </a:p>
          <a:p>
            <a:pPr fontAlgn="base"/>
            <a:endParaRPr lang="sv-SE" sz="1800" dirty="0" smtClean="0">
              <a:solidFill>
                <a:schemeClr val="tx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pPr fontAlgn="base"/>
            <a:r>
              <a:rPr lang="en-US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console.log(a); 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// html collection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som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innehåller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div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tagen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&amp;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som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har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children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som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h1</a:t>
            </a:r>
            <a:endParaRPr lang="sv-SE" sz="1800" dirty="0">
              <a:solidFill>
                <a:schemeClr val="bg2">
                  <a:lumMod val="50000"/>
                </a:schemeClr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222" y="4052360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sz="2400" b="1" dirty="0" err="1" smtClean="0">
                <a:solidFill>
                  <a:schemeClr val="tx1"/>
                </a:solidFill>
              </a:rPr>
              <a:t>Javascript</a:t>
            </a:r>
            <a:r>
              <a:rPr lang="en-US" sz="2400" b="1" dirty="0" smtClean="0">
                <a:solidFill>
                  <a:schemeClr val="tx1"/>
                </a:solidFill>
              </a:rPr>
              <a:t>:</a:t>
            </a:r>
            <a:endParaRPr 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469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0780" y="807812"/>
            <a:ext cx="6442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getElementById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class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attribute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() 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methoden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39222" y="1592282"/>
            <a:ext cx="2685351" cy="2400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EXAMPLE:</a:t>
            </a:r>
          </a:p>
          <a:p>
            <a:pPr fontAlgn="base"/>
            <a:endParaRPr lang="en-US" sz="2400" b="1" dirty="0" smtClean="0">
              <a:solidFill>
                <a:schemeClr val="tx1"/>
              </a:solidFill>
              <a:latin typeface="+mj-lt"/>
            </a:endParaRPr>
          </a:p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Html: </a:t>
            </a:r>
          </a:p>
          <a:p>
            <a:pPr lvl="1" fontAlgn="base"/>
            <a:r>
              <a:rPr lang="en-US" sz="1800" dirty="0">
                <a:solidFill>
                  <a:schemeClr val="tx1"/>
                </a:solidFill>
                <a:latin typeface="+mj-lt"/>
              </a:rPr>
              <a:t>&lt;</a:t>
            </a:r>
            <a:r>
              <a:rPr lang="en-US" sz="1800" dirty="0" smtClean="0">
                <a:solidFill>
                  <a:schemeClr val="tx1"/>
                </a:solidFill>
                <a:latin typeface="+mj-lt"/>
              </a:rPr>
              <a:t>div&gt;</a:t>
            </a:r>
            <a:endParaRPr lang="en-US" sz="1800" dirty="0">
              <a:solidFill>
                <a:schemeClr val="tx1"/>
              </a:solidFill>
              <a:latin typeface="+mj-lt"/>
            </a:endParaRPr>
          </a:p>
          <a:p>
            <a:pPr lvl="1" fontAlgn="base"/>
            <a:r>
              <a:rPr lang="en-US" sz="1800" dirty="0">
                <a:solidFill>
                  <a:schemeClr val="tx1"/>
                </a:solidFill>
                <a:latin typeface="+mj-lt"/>
              </a:rPr>
              <a:t>  &lt;h1&gt;Hello World!&lt;/h1&gt;</a:t>
            </a:r>
          </a:p>
          <a:p>
            <a:pPr lvl="1" fontAlgn="base"/>
            <a:r>
              <a:rPr lang="en-US" sz="1800" dirty="0">
                <a:solidFill>
                  <a:schemeClr val="tx1"/>
                </a:solidFill>
                <a:latin typeface="+mj-lt"/>
              </a:rPr>
              <a:t>&lt;/div&gt;</a:t>
            </a:r>
          </a:p>
          <a:p>
            <a:pPr fontAlgn="base"/>
            <a:endParaRPr lang="en-US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5596" y="4592319"/>
            <a:ext cx="59859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sv-SE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var a = </a:t>
            </a:r>
            <a:r>
              <a:rPr lang="sv-SE" sz="18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18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.getElementsByTagName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</a:t>
            </a:r>
            <a:r>
              <a:rPr lang="sv-SE" sz="1800" i="1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div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</a:t>
            </a:r>
            <a:r>
              <a:rPr lang="sv-SE" sz="1800" b="1" dirty="0" smtClean="0">
                <a:solidFill>
                  <a:srgbClr val="FF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[0];</a:t>
            </a:r>
          </a:p>
          <a:p>
            <a:pPr fontAlgn="base"/>
            <a:endParaRPr lang="sv-SE" sz="1800" dirty="0" smtClean="0">
              <a:solidFill>
                <a:schemeClr val="tx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pPr fontAlgn="base"/>
            <a:r>
              <a:rPr lang="en-US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console.log(a); 		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// VI FÅR div </a:t>
            </a:r>
            <a:r>
              <a:rPr lang="en-US" sz="1800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taggen</a:t>
            </a:r>
            <a:endParaRPr lang="sv-SE" sz="1800" dirty="0">
              <a:solidFill>
                <a:schemeClr val="bg2">
                  <a:lumMod val="50000"/>
                </a:schemeClr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222" y="4052360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sz="2400" b="1" dirty="0" err="1" smtClean="0">
                <a:solidFill>
                  <a:schemeClr val="tx1"/>
                </a:solidFill>
              </a:rPr>
              <a:t>Javascript</a:t>
            </a:r>
            <a:r>
              <a:rPr lang="en-US" sz="2400" b="1" dirty="0" smtClean="0">
                <a:solidFill>
                  <a:schemeClr val="tx1"/>
                </a:solidFill>
              </a:rPr>
              <a:t>: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65509" y="2550135"/>
            <a:ext cx="3089307" cy="40011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Lägg</a:t>
            </a:r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till </a:t>
            </a:r>
            <a:r>
              <a:rPr lang="en-US" sz="20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indexen</a:t>
            </a:r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vi </a:t>
            </a:r>
            <a:r>
              <a:rPr lang="en-US" sz="20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vill</a:t>
            </a:r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ha</a:t>
            </a:r>
            <a:endParaRPr lang="sv-SE" sz="20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6070862" y="3016577"/>
            <a:ext cx="989814" cy="15757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5" idx="2"/>
          </p:cNvCxnSpPr>
          <p:nvPr/>
        </p:nvCxnSpPr>
        <p:spPr>
          <a:xfrm flipH="1">
            <a:off x="6611530" y="2950245"/>
            <a:ext cx="598633" cy="24324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73441" t="12128" r="176" b="78511"/>
          <a:stretch/>
        </p:blipFill>
        <p:spPr>
          <a:xfrm>
            <a:off x="4516542" y="5578318"/>
            <a:ext cx="4824919" cy="96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509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74071" t="22802" b="72393"/>
          <a:stretch/>
        </p:blipFill>
        <p:spPr>
          <a:xfrm>
            <a:off x="3391814" y="5749310"/>
            <a:ext cx="6428764" cy="670112"/>
          </a:xfrm>
          <a:prstGeom prst="rect">
            <a:avLst/>
          </a:prstGeom>
        </p:spPr>
      </p:pic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0780" y="807812"/>
            <a:ext cx="6442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getElementById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class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attribute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() 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methoden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39222" y="1592282"/>
            <a:ext cx="2685351" cy="2400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EXAMPLE:</a:t>
            </a:r>
          </a:p>
          <a:p>
            <a:pPr fontAlgn="base"/>
            <a:endParaRPr lang="en-US" sz="2400" b="1" dirty="0" smtClean="0">
              <a:solidFill>
                <a:schemeClr val="tx1"/>
              </a:solidFill>
              <a:latin typeface="+mj-lt"/>
            </a:endParaRPr>
          </a:p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Html: </a:t>
            </a:r>
          </a:p>
          <a:p>
            <a:pPr lvl="1" fontAlgn="base"/>
            <a:r>
              <a:rPr lang="en-US" sz="1800" dirty="0">
                <a:solidFill>
                  <a:schemeClr val="tx1"/>
                </a:solidFill>
                <a:latin typeface="+mj-lt"/>
              </a:rPr>
              <a:t>&lt;</a:t>
            </a:r>
            <a:r>
              <a:rPr lang="en-US" sz="1800" dirty="0" smtClean="0">
                <a:solidFill>
                  <a:schemeClr val="tx1"/>
                </a:solidFill>
                <a:latin typeface="+mj-lt"/>
              </a:rPr>
              <a:t>div&gt;</a:t>
            </a:r>
            <a:endParaRPr lang="en-US" sz="1800" dirty="0">
              <a:solidFill>
                <a:schemeClr val="tx1"/>
              </a:solidFill>
              <a:latin typeface="+mj-lt"/>
            </a:endParaRPr>
          </a:p>
          <a:p>
            <a:pPr lvl="1" fontAlgn="base"/>
            <a:r>
              <a:rPr lang="en-US" sz="1800" dirty="0">
                <a:solidFill>
                  <a:schemeClr val="tx1"/>
                </a:solidFill>
                <a:latin typeface="+mj-lt"/>
              </a:rPr>
              <a:t>  &lt;h1&gt;Hello World!&lt;/h1&gt;</a:t>
            </a:r>
          </a:p>
          <a:p>
            <a:pPr lvl="1" fontAlgn="base"/>
            <a:r>
              <a:rPr lang="en-US" sz="1800" dirty="0">
                <a:solidFill>
                  <a:schemeClr val="tx1"/>
                </a:solidFill>
                <a:latin typeface="+mj-lt"/>
              </a:rPr>
              <a:t>&lt;/div&gt;</a:t>
            </a:r>
          </a:p>
          <a:p>
            <a:pPr fontAlgn="base"/>
            <a:endParaRPr lang="en-US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5596" y="4592319"/>
            <a:ext cx="7055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sv-SE" sz="1800" dirty="0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var a = </a:t>
            </a:r>
            <a:r>
              <a:rPr lang="sv-SE" sz="1800" dirty="0" err="1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18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.getElementsByTagName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</a:t>
            </a:r>
            <a:r>
              <a:rPr lang="sv-SE" sz="1800" i="1" dirty="0" smtClean="0">
                <a:solidFill>
                  <a:srgbClr val="FF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h1</a:t>
            </a:r>
            <a:r>
              <a:rPr lang="sv-SE" sz="1800" i="1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</a:t>
            </a:r>
            <a:r>
              <a:rPr lang="sv-SE" sz="1800" b="1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[0].</a:t>
            </a:r>
            <a:r>
              <a:rPr lang="sv-SE" sz="1800" b="1" dirty="0" err="1" smtClean="0">
                <a:solidFill>
                  <a:srgbClr val="FF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innerHTML</a:t>
            </a:r>
            <a:r>
              <a:rPr lang="sv-SE" sz="1800" b="1" dirty="0" smtClean="0">
                <a:solidFill>
                  <a:srgbClr val="FF000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;</a:t>
            </a:r>
          </a:p>
          <a:p>
            <a:pPr fontAlgn="base"/>
            <a:endParaRPr lang="sv-SE" sz="1800" dirty="0" smtClean="0">
              <a:solidFill>
                <a:schemeClr val="tx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pPr fontAlgn="base"/>
            <a:r>
              <a:rPr lang="en-US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console.log(a); 		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// VI FÅR Hello World!</a:t>
            </a:r>
            <a:endParaRPr lang="sv-SE" sz="1800" dirty="0">
              <a:solidFill>
                <a:schemeClr val="bg2">
                  <a:lumMod val="50000"/>
                </a:schemeClr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39222" y="4052360"/>
            <a:ext cx="4953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r>
              <a:rPr lang="en-US" sz="2400" b="1" dirty="0" err="1" smtClean="0">
                <a:solidFill>
                  <a:schemeClr val="tx1"/>
                </a:solidFill>
              </a:rPr>
              <a:t>Javascript</a:t>
            </a:r>
            <a:r>
              <a:rPr lang="en-US" sz="2400" b="1" dirty="0" smtClean="0">
                <a:solidFill>
                  <a:schemeClr val="tx1"/>
                </a:solidFill>
              </a:rPr>
              <a:t>: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060676" y="2442179"/>
            <a:ext cx="2481770" cy="40011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0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Lägg</a:t>
            </a:r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till </a:t>
            </a:r>
            <a:r>
              <a:rPr lang="en-US" sz="20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innerHTML</a:t>
            </a:r>
            <a:endParaRPr lang="sv-SE" sz="20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7060676" y="3021978"/>
            <a:ext cx="989814" cy="157574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8039194" y="3016577"/>
            <a:ext cx="598633" cy="24324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228742" y="3352844"/>
            <a:ext cx="1402948" cy="369332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 err="1" smtClean="0"/>
              <a:t>Ändra</a:t>
            </a:r>
            <a:r>
              <a:rPr lang="en-US" sz="1800" dirty="0" smtClean="0"/>
              <a:t> till h1</a:t>
            </a:r>
            <a:endParaRPr lang="sv-SE" sz="1800" dirty="0"/>
          </a:p>
        </p:txBody>
      </p:sp>
      <p:cxnSp>
        <p:nvCxnSpPr>
          <p:cNvPr id="14" name="Straight Arrow Connector 13"/>
          <p:cNvCxnSpPr>
            <a:stCxn id="6" idx="2"/>
          </p:cNvCxnSpPr>
          <p:nvPr/>
        </p:nvCxnSpPr>
        <p:spPr>
          <a:xfrm flipH="1">
            <a:off x="5390985" y="3722176"/>
            <a:ext cx="539231" cy="8755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83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0780" y="807812"/>
            <a:ext cx="64427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getElementById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class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/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attribute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() </a:t>
            </a:r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methoden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46320" y="2348738"/>
            <a:ext cx="5014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sv-SE" sz="1800" dirty="0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var a = </a:t>
            </a:r>
            <a:r>
              <a:rPr lang="sv-SE" sz="1800" dirty="0" err="1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18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.getElementById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(”#</a:t>
            </a:r>
            <a:r>
              <a:rPr lang="sv-SE" sz="18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pelle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</a:t>
            </a:r>
            <a:r>
              <a:rPr lang="sv-SE" sz="1800" b="1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;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46320" y="3612665"/>
            <a:ext cx="5851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sv-SE" sz="1800" dirty="0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var b = </a:t>
            </a:r>
            <a:r>
              <a:rPr lang="sv-SE" sz="1800" dirty="0" err="1" smtClean="0">
                <a:solidFill>
                  <a:srgbClr val="00B0F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18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.getElementsByClassName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(”.</a:t>
            </a:r>
            <a:r>
              <a:rPr lang="sv-SE" sz="18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pelle</a:t>
            </a:r>
            <a:r>
              <a:rPr lang="sv-SE" sz="18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</a:t>
            </a:r>
            <a:r>
              <a:rPr lang="sv-SE" sz="1800" b="1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;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5099901" y="2718070"/>
            <a:ext cx="2130458" cy="571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409468" y="3148553"/>
            <a:ext cx="101021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 selector</a:t>
            </a:r>
            <a:endParaRPr lang="sv-SE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4978924" y="4002149"/>
            <a:ext cx="2130458" cy="5718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288491" y="4432632"/>
            <a:ext cx="13099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Class selector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284454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10" name="Rectangle 9"/>
          <p:cNvSpPr/>
          <p:nvPr/>
        </p:nvSpPr>
        <p:spPr>
          <a:xfrm>
            <a:off x="639222" y="1592282"/>
            <a:ext cx="676018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Syntax: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  <a:p>
            <a:pPr fontAlgn="base"/>
            <a:r>
              <a:rPr lang="sv-SE" sz="2400" i="1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baseElement</a:t>
            </a:r>
            <a:r>
              <a:rPr lang="sv-SE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.querySelector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</a:t>
            </a:r>
            <a:r>
              <a:rPr lang="sv-SE" sz="2400" i="1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css_selector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”);</a:t>
            </a:r>
          </a:p>
          <a:p>
            <a:pPr fontAlgn="base"/>
            <a:r>
              <a:rPr lang="en-US" sz="2400" i="1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baseElement</a:t>
            </a:r>
            <a:r>
              <a:rPr lang="en-US" sz="2400" i="1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</a:t>
            </a:r>
            <a:r>
              <a:rPr lang="en-US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querySelector</a:t>
            </a:r>
            <a:r>
              <a:rPr lang="en-US" sz="2400" b="1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All</a:t>
            </a:r>
            <a:r>
              <a:rPr lang="en-US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(“</a:t>
            </a:r>
            <a:r>
              <a:rPr lang="en-US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css_selector</a:t>
            </a:r>
            <a:r>
              <a:rPr lang="en-US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”);</a:t>
            </a:r>
            <a:endParaRPr lang="sv-SE" sz="2400" dirty="0">
              <a:solidFill>
                <a:schemeClr val="tx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39222" y="3534259"/>
            <a:ext cx="5128327" cy="19389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Example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: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  <a:p>
            <a:pPr fontAlgn="base"/>
            <a:r>
              <a:rPr lang="sv-SE" sz="2400" i="1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.querySelector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(”p ”);</a:t>
            </a:r>
          </a:p>
          <a:p>
            <a:pPr fontAlgn="base"/>
            <a:endParaRPr lang="en-US" sz="2400" dirty="0">
              <a:solidFill>
                <a:schemeClr val="tx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pPr fontAlgn="base"/>
            <a:r>
              <a:rPr lang="sv-SE" sz="2400" i="1" dirty="0" err="1" smtClean="0">
                <a:solidFill>
                  <a:schemeClr val="bg2">
                    <a:lumMod val="50000"/>
                  </a:schemeClr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</a:t>
            </a:r>
            <a:r>
              <a:rPr lang="sv-SE" sz="2400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.querySelector</a:t>
            </a:r>
            <a:r>
              <a:rPr lang="sv-SE" sz="2400" b="1" dirty="0" err="1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All</a:t>
            </a:r>
            <a:r>
              <a:rPr lang="sv-SE" sz="2400" dirty="0" smtClean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(”p </a:t>
            </a:r>
            <a:r>
              <a:rPr lang="sv-SE" sz="2400" dirty="0">
                <a:solidFill>
                  <a:schemeClr val="tx1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”);</a:t>
            </a:r>
          </a:p>
          <a:p>
            <a:pPr fontAlgn="base"/>
            <a:endParaRPr lang="en-US" sz="2400" dirty="0" smtClean="0">
              <a:solidFill>
                <a:schemeClr val="tx1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730526" y="1130617"/>
            <a:ext cx="2443298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querySelector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()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56869" y="3865405"/>
            <a:ext cx="3849131" cy="33855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err="1" smtClean="0"/>
              <a:t>Retunerar</a:t>
            </a:r>
            <a:r>
              <a:rPr lang="en-US" sz="1600" dirty="0" smtClean="0"/>
              <a:t> den </a:t>
            </a:r>
            <a:r>
              <a:rPr lang="en-US" sz="1600" dirty="0" err="1" smtClean="0"/>
              <a:t>första</a:t>
            </a:r>
            <a:r>
              <a:rPr lang="en-US" sz="1600" dirty="0" smtClean="0"/>
              <a:t> p-</a:t>
            </a:r>
            <a:r>
              <a:rPr lang="en-US" sz="1600" dirty="0" err="1" smtClean="0"/>
              <a:t>taggen</a:t>
            </a:r>
            <a:r>
              <a:rPr lang="en-US" sz="1600" dirty="0" smtClean="0"/>
              <a:t> den </a:t>
            </a:r>
            <a:r>
              <a:rPr lang="en-US" sz="1600" dirty="0" err="1" smtClean="0"/>
              <a:t>hittar</a:t>
            </a:r>
            <a:endParaRPr lang="sv-SE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6056869" y="4696535"/>
            <a:ext cx="3207929" cy="33855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600" dirty="0" err="1" smtClean="0"/>
              <a:t>Retunerar</a:t>
            </a:r>
            <a:r>
              <a:rPr lang="en-US" sz="1600" dirty="0" smtClean="0"/>
              <a:t> </a:t>
            </a:r>
            <a:r>
              <a:rPr lang="en-US" sz="1600" dirty="0" err="1" smtClean="0"/>
              <a:t>alla</a:t>
            </a:r>
            <a:r>
              <a:rPr lang="en-US" sz="1600" dirty="0" smtClean="0"/>
              <a:t> p-</a:t>
            </a:r>
            <a:r>
              <a:rPr lang="en-US" sz="1600" dirty="0" err="1" smtClean="0"/>
              <a:t>taggar</a:t>
            </a:r>
            <a:r>
              <a:rPr lang="en-US" sz="1600" dirty="0" smtClean="0"/>
              <a:t> den </a:t>
            </a:r>
            <a:r>
              <a:rPr lang="en-US" sz="1600" dirty="0" err="1" smtClean="0"/>
              <a:t>hittar</a:t>
            </a:r>
            <a:endParaRPr lang="sv-SE" sz="1600" dirty="0"/>
          </a:p>
        </p:txBody>
      </p:sp>
      <p:cxnSp>
        <p:nvCxnSpPr>
          <p:cNvPr id="7" name="Straight Arrow Connector 6"/>
          <p:cNvCxnSpPr>
            <a:endCxn id="4" idx="1"/>
          </p:cNvCxnSpPr>
          <p:nvPr/>
        </p:nvCxnSpPr>
        <p:spPr>
          <a:xfrm flipV="1">
            <a:off x="5250730" y="4034682"/>
            <a:ext cx="806139" cy="1692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endCxn id="14" idx="1"/>
          </p:cNvCxnSpPr>
          <p:nvPr/>
        </p:nvCxnSpPr>
        <p:spPr>
          <a:xfrm>
            <a:off x="5656082" y="4845377"/>
            <a:ext cx="400787" cy="204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000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ildresultat fÃ¶r cool events javascript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856" y="-18286"/>
            <a:ext cx="9924856" cy="8087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5665510"/>
            <a:ext cx="9906000" cy="88611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sv-SE" noProof="1" smtClean="0"/>
              <a:t>Exempel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577" y="6174508"/>
            <a:ext cx="69801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/>
              <a:t>https://www.w3schools.com/js/tryit.asp?filename=tryjs_events_onblur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3577" y="5841362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Mer</a:t>
            </a:r>
            <a:r>
              <a:rPr lang="en-US" dirty="0" smtClean="0"/>
              <a:t> </a:t>
            </a:r>
            <a:r>
              <a:rPr lang="en-US" dirty="0" err="1" smtClean="0"/>
              <a:t>små</a:t>
            </a:r>
            <a:r>
              <a:rPr lang="en-US" dirty="0" smtClean="0"/>
              <a:t> </a:t>
            </a:r>
            <a:r>
              <a:rPr lang="en-US" dirty="0" err="1" smtClean="0"/>
              <a:t>exempel</a:t>
            </a:r>
            <a:endParaRPr lang="sv-SE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-18856" y="5656083"/>
            <a:ext cx="67024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76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3730526" y="1358307"/>
            <a:ext cx="2443298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sv-SE" sz="2400" b="1" dirty="0" err="1" smtClean="0">
                <a:solidFill>
                  <a:schemeClr val="tx1"/>
                </a:solidFill>
                <a:latin typeface="+mj-lt"/>
              </a:rPr>
              <a:t>querySelector</a:t>
            </a:r>
            <a:r>
              <a:rPr lang="sv-SE" sz="2400" b="1" dirty="0" smtClean="0">
                <a:solidFill>
                  <a:schemeClr val="tx1"/>
                </a:solidFill>
                <a:latin typeface="+mj-lt"/>
              </a:rPr>
              <a:t>()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-1" t="14297" r="-1" b="56666"/>
          <a:stretch/>
        </p:blipFill>
        <p:spPr>
          <a:xfrm>
            <a:off x="0" y="3887037"/>
            <a:ext cx="10073640" cy="1645361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 flipV="1">
            <a:off x="5760720" y="3048000"/>
            <a:ext cx="68580" cy="11811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1097280" y="3048000"/>
            <a:ext cx="2103120" cy="118110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273122" y="2663180"/>
            <a:ext cx="7358105" cy="307777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Vi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kan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skriva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in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klass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selektorer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id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selektorer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eller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andra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css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selektorer</a:t>
            </a:r>
            <a:r>
              <a:rPr lang="en-US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med </a:t>
            </a:r>
            <a:r>
              <a:rPr lang="en-US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querySelector</a:t>
            </a:r>
            <a:endParaRPr lang="sv-S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877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825357" y="1280889"/>
            <a:ext cx="6253635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Om vi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vill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komma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åt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stylen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för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elementet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?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8" t="15552" r="17386" b="40513"/>
          <a:stretch/>
        </p:blipFill>
        <p:spPr>
          <a:xfrm>
            <a:off x="0" y="3638014"/>
            <a:ext cx="9906000" cy="296435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36394" y="2205536"/>
            <a:ext cx="85202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800" dirty="0" err="1" smtClean="0"/>
              <a:t>Först</a:t>
            </a:r>
            <a:r>
              <a:rPr lang="en-US" sz="1800" dirty="0" smtClean="0"/>
              <a:t> </a:t>
            </a:r>
            <a:r>
              <a:rPr lang="en-US" sz="1800" dirty="0" err="1" smtClean="0"/>
              <a:t>används</a:t>
            </a:r>
            <a:r>
              <a:rPr lang="en-US" sz="1800" dirty="0" smtClean="0"/>
              <a:t> </a:t>
            </a:r>
            <a:r>
              <a:rPr lang="en-US" sz="1800" dirty="0" err="1" smtClean="0"/>
              <a:t>querySelector</a:t>
            </a:r>
            <a:r>
              <a:rPr lang="en-US" sz="1800" dirty="0" smtClean="0"/>
              <a:t> </a:t>
            </a:r>
            <a:r>
              <a:rPr lang="en-US" sz="1800" dirty="0" err="1" smtClean="0"/>
              <a:t>för</a:t>
            </a:r>
            <a:r>
              <a:rPr lang="en-US" sz="1800" dirty="0" smtClean="0"/>
              <a:t> </a:t>
            </a:r>
            <a:r>
              <a:rPr lang="en-US" sz="1800" dirty="0" err="1" smtClean="0"/>
              <a:t>att</a:t>
            </a:r>
            <a:r>
              <a:rPr lang="en-US" sz="1800" dirty="0" smtClean="0"/>
              <a:t> </a:t>
            </a:r>
            <a:r>
              <a:rPr lang="en-US" sz="1800" dirty="0" err="1" smtClean="0"/>
              <a:t>få</a:t>
            </a:r>
            <a:r>
              <a:rPr lang="en-US" sz="1800" dirty="0" smtClean="0"/>
              <a:t> </a:t>
            </a:r>
            <a:r>
              <a:rPr lang="en-US" sz="1800" dirty="0" err="1" smtClean="0"/>
              <a:t>elementet</a:t>
            </a:r>
            <a:r>
              <a:rPr lang="en-US" sz="1800" dirty="0" smtClean="0"/>
              <a:t>.</a:t>
            </a:r>
          </a:p>
          <a:p>
            <a:pPr marL="342900" indent="-342900">
              <a:buAutoNum type="arabicPeriod"/>
            </a:pPr>
            <a:r>
              <a:rPr lang="en-US" sz="1800" dirty="0" smtClean="0"/>
              <a:t>Sen </a:t>
            </a:r>
            <a:r>
              <a:rPr lang="en-US" sz="1800" dirty="0" err="1" smtClean="0"/>
              <a:t>används</a:t>
            </a:r>
            <a:r>
              <a:rPr lang="en-US" sz="1800" dirty="0" smtClean="0"/>
              <a:t> </a:t>
            </a:r>
            <a:r>
              <a:rPr lang="en-US" sz="1800" dirty="0" err="1" smtClean="0"/>
              <a:t>getComputedStyle</a:t>
            </a:r>
            <a:r>
              <a:rPr lang="en-US" sz="1800" dirty="0" smtClean="0"/>
              <a:t> (med lite </a:t>
            </a:r>
            <a:r>
              <a:rPr lang="en-US" sz="1800" dirty="0" err="1" smtClean="0"/>
              <a:t>bakåtkompabilitet</a:t>
            </a:r>
            <a:r>
              <a:rPr lang="en-US" sz="1800" dirty="0" smtClean="0"/>
              <a:t>) </a:t>
            </a:r>
            <a:r>
              <a:rPr lang="en-US" sz="1800" dirty="0" err="1" smtClean="0"/>
              <a:t>för</a:t>
            </a:r>
            <a:r>
              <a:rPr lang="en-US" sz="1800" dirty="0" smtClean="0"/>
              <a:t> </a:t>
            </a:r>
            <a:r>
              <a:rPr lang="en-US" sz="1800" dirty="0" err="1" smtClean="0"/>
              <a:t>att</a:t>
            </a:r>
            <a:r>
              <a:rPr lang="en-US" sz="1800" dirty="0" smtClean="0"/>
              <a:t> </a:t>
            </a:r>
            <a:r>
              <a:rPr lang="en-US" sz="1800" dirty="0" err="1" smtClean="0"/>
              <a:t>få</a:t>
            </a:r>
            <a:r>
              <a:rPr lang="en-US" sz="1800" dirty="0" smtClean="0"/>
              <a:t> </a:t>
            </a:r>
            <a:r>
              <a:rPr lang="en-US" sz="1800" dirty="0" err="1" smtClean="0"/>
              <a:t>stylen</a:t>
            </a:r>
            <a:endParaRPr lang="en-US" sz="1800" dirty="0" smtClean="0"/>
          </a:p>
          <a:p>
            <a:pPr marL="342900" indent="-342900">
              <a:buAutoNum type="arabicPeriod"/>
            </a:pPr>
            <a:r>
              <a:rPr lang="en-US" sz="1800" dirty="0" smtClean="0"/>
              <a:t>Sen </a:t>
            </a:r>
            <a:r>
              <a:rPr lang="en-US" sz="1800" dirty="0" err="1" smtClean="0"/>
              <a:t>väljer</a:t>
            </a:r>
            <a:r>
              <a:rPr lang="en-US" sz="1800" dirty="0" smtClean="0"/>
              <a:t> vi </a:t>
            </a:r>
            <a:r>
              <a:rPr lang="en-US" sz="1800" dirty="0" err="1" smtClean="0"/>
              <a:t>vilken</a:t>
            </a:r>
            <a:r>
              <a:rPr lang="en-US" sz="1800" dirty="0" smtClean="0"/>
              <a:t> </a:t>
            </a:r>
            <a:r>
              <a:rPr lang="en-US" sz="1800" dirty="0" err="1" smtClean="0"/>
              <a:t>css</a:t>
            </a:r>
            <a:r>
              <a:rPr lang="en-US" sz="1800" dirty="0" smtClean="0"/>
              <a:t> </a:t>
            </a:r>
            <a:r>
              <a:rPr lang="en-US" sz="1800" dirty="0" err="1" smtClean="0"/>
              <a:t>egenskap</a:t>
            </a:r>
            <a:r>
              <a:rPr lang="en-US" sz="1800" dirty="0" smtClean="0"/>
              <a:t> vi </a:t>
            </a:r>
            <a:r>
              <a:rPr lang="en-US" sz="1800" dirty="0" err="1" smtClean="0"/>
              <a:t>vill</a:t>
            </a:r>
            <a:r>
              <a:rPr lang="en-US" sz="1800" dirty="0" smtClean="0"/>
              <a:t> </a:t>
            </a:r>
            <a:r>
              <a:rPr lang="en-US" sz="1800" dirty="0" err="1" smtClean="0"/>
              <a:t>kolla</a:t>
            </a:r>
            <a:r>
              <a:rPr lang="en-US" sz="1800" dirty="0" smtClean="0"/>
              <a:t> </a:t>
            </a:r>
            <a:r>
              <a:rPr lang="en-US" sz="1800" dirty="0" err="1" smtClean="0"/>
              <a:t>på</a:t>
            </a:r>
            <a:r>
              <a:rPr lang="en-US" sz="1800" dirty="0" smtClean="0"/>
              <a:t> </a:t>
            </a:r>
            <a:r>
              <a:rPr lang="en-US" sz="1800" dirty="0" err="1" smtClean="0"/>
              <a:t>och</a:t>
            </a:r>
            <a:r>
              <a:rPr lang="en-US" sz="1800" dirty="0" smtClean="0"/>
              <a:t> </a:t>
            </a:r>
            <a:r>
              <a:rPr lang="en-US" sz="1800" dirty="0" err="1" smtClean="0"/>
              <a:t>consol</a:t>
            </a:r>
            <a:r>
              <a:rPr lang="en-US" sz="1800" dirty="0" smtClean="0"/>
              <a:t> logger </a:t>
            </a:r>
            <a:r>
              <a:rPr lang="en-US" sz="1800" dirty="0" err="1" smtClean="0"/>
              <a:t>ut</a:t>
            </a:r>
            <a:r>
              <a:rPr lang="en-US" sz="1800" dirty="0" smtClean="0"/>
              <a:t> det.  </a:t>
            </a:r>
          </a:p>
          <a:p>
            <a:endParaRPr lang="sv-SE" sz="1800" dirty="0"/>
          </a:p>
        </p:txBody>
      </p:sp>
      <p:sp>
        <p:nvSpPr>
          <p:cNvPr id="5" name="Rectangle 4"/>
          <p:cNvSpPr/>
          <p:nvPr/>
        </p:nvSpPr>
        <p:spPr>
          <a:xfrm>
            <a:off x="4683760" y="5874207"/>
            <a:ext cx="522141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>
                <a:solidFill>
                  <a:schemeClr val="bg1"/>
                </a:solidFill>
              </a:rPr>
              <a:t>var </a:t>
            </a:r>
            <a:r>
              <a:rPr lang="sv-SE" dirty="0" smtClean="0">
                <a:solidFill>
                  <a:schemeClr val="bg1"/>
                </a:solidFill>
              </a:rPr>
              <a:t>style </a:t>
            </a:r>
            <a:r>
              <a:rPr lang="sv-SE" dirty="0">
                <a:solidFill>
                  <a:schemeClr val="bg1"/>
                </a:solidFill>
              </a:rPr>
              <a:t>= </a:t>
            </a:r>
            <a:r>
              <a:rPr lang="sv-SE" dirty="0" err="1">
                <a:solidFill>
                  <a:schemeClr val="bg1"/>
                </a:solidFill>
              </a:rPr>
              <a:t>window.getComputedStyle</a:t>
            </a:r>
            <a:r>
              <a:rPr lang="sv-SE" dirty="0">
                <a:solidFill>
                  <a:schemeClr val="bg1"/>
                </a:solidFill>
              </a:rPr>
              <a:t> ? </a:t>
            </a:r>
            <a:r>
              <a:rPr lang="sv-SE" dirty="0" err="1">
                <a:solidFill>
                  <a:schemeClr val="bg1"/>
                </a:solidFill>
              </a:rPr>
              <a:t>getComputedStyle</a:t>
            </a:r>
            <a:r>
              <a:rPr lang="sv-SE" dirty="0">
                <a:solidFill>
                  <a:schemeClr val="bg1"/>
                </a:solidFill>
              </a:rPr>
              <a:t>(a, </a:t>
            </a:r>
            <a:r>
              <a:rPr lang="sv-SE" dirty="0" err="1">
                <a:solidFill>
                  <a:schemeClr val="bg1"/>
                </a:solidFill>
              </a:rPr>
              <a:t>null</a:t>
            </a:r>
            <a:r>
              <a:rPr lang="sv-SE" dirty="0">
                <a:solidFill>
                  <a:schemeClr val="bg1"/>
                </a:solidFill>
              </a:rPr>
              <a:t>) : </a:t>
            </a:r>
            <a:r>
              <a:rPr lang="sv-SE" dirty="0" err="1">
                <a:solidFill>
                  <a:schemeClr val="bg1"/>
                </a:solidFill>
              </a:rPr>
              <a:t>a.currentStyle</a:t>
            </a:r>
            <a:r>
              <a:rPr lang="sv-SE" dirty="0">
                <a:solidFill>
                  <a:schemeClr val="bg1"/>
                </a:solidFill>
              </a:rPr>
              <a:t>;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flipH="1" flipV="1">
            <a:off x="6817360" y="4703339"/>
            <a:ext cx="619760" cy="1170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630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3884414" y="1280889"/>
            <a:ext cx="2135521" cy="46166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OBSERVERA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14741" r="17917" b="37111"/>
          <a:stretch/>
        </p:blipFill>
        <p:spPr>
          <a:xfrm>
            <a:off x="-826" y="3255874"/>
            <a:ext cx="9906000" cy="32684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30453" y="2128526"/>
            <a:ext cx="76434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 err="1" smtClean="0"/>
              <a:t>Queryselector</a:t>
            </a:r>
            <a:r>
              <a:rPr lang="en-US" sz="1800" b="1" dirty="0" smtClean="0"/>
              <a:t>().</a:t>
            </a:r>
            <a:r>
              <a:rPr lang="en-US" sz="1800" b="1" dirty="0" err="1" smtClean="0"/>
              <a:t>style.color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hämtar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css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informationen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från</a:t>
            </a:r>
            <a:r>
              <a:rPr lang="en-US" sz="1800" b="1" dirty="0" smtClean="0"/>
              <a:t> inline </a:t>
            </a:r>
            <a:r>
              <a:rPr lang="en-US" sz="1800" b="1" dirty="0" err="1" smtClean="0"/>
              <a:t>css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och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inte</a:t>
            </a:r>
            <a:r>
              <a:rPr lang="en-US" sz="1800" b="1" dirty="0" smtClean="0"/>
              <a:t> </a:t>
            </a:r>
            <a:r>
              <a:rPr lang="en-US" sz="1800" b="1" dirty="0" err="1" smtClean="0"/>
              <a:t>från</a:t>
            </a:r>
            <a:r>
              <a:rPr lang="en-US" sz="1800" b="1" dirty="0" smtClean="0"/>
              <a:t> era external style cheats.</a:t>
            </a:r>
            <a:endParaRPr lang="sv-SE" sz="1800" b="1" dirty="0"/>
          </a:p>
        </p:txBody>
      </p:sp>
      <p:sp>
        <p:nvSpPr>
          <p:cNvPr id="8" name="Oval 7"/>
          <p:cNvSpPr/>
          <p:nvPr/>
        </p:nvSpPr>
        <p:spPr>
          <a:xfrm>
            <a:off x="2390894" y="6187441"/>
            <a:ext cx="1855986" cy="4893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No </a:t>
            </a:r>
            <a:r>
              <a:rPr lang="en-US" dirty="0" err="1" smtClean="0"/>
              <a:t>css</a:t>
            </a:r>
            <a:r>
              <a:rPr lang="en-US" dirty="0" smtClean="0"/>
              <a:t> recorded</a:t>
            </a:r>
            <a:endParaRPr lang="sv-SE" dirty="0"/>
          </a:p>
        </p:txBody>
      </p:sp>
      <p:cxnSp>
        <p:nvCxnSpPr>
          <p:cNvPr id="10" name="Straight Arrow Connector 9"/>
          <p:cNvCxnSpPr>
            <a:stCxn id="8" idx="2"/>
          </p:cNvCxnSpPr>
          <p:nvPr/>
        </p:nvCxnSpPr>
        <p:spPr>
          <a:xfrm flipH="1" flipV="1">
            <a:off x="1229360" y="6309360"/>
            <a:ext cx="1161534" cy="1227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6"/>
          </p:cNvCxnSpPr>
          <p:nvPr/>
        </p:nvCxnSpPr>
        <p:spPr>
          <a:xfrm flipV="1">
            <a:off x="4246880" y="4338320"/>
            <a:ext cx="4527014" cy="20937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929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2915920"/>
            <a:ext cx="9906000" cy="163576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2184430" y="3502967"/>
            <a:ext cx="5535490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Om vi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vill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sätta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en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ny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css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egenskap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?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40375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3353577" y="794957"/>
            <a:ext cx="3294492" cy="307777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en-US" b="1" dirty="0" smtClean="0">
                <a:solidFill>
                  <a:schemeClr val="tx1"/>
                </a:solidFill>
                <a:latin typeface="+mj-lt"/>
              </a:rPr>
              <a:t>Om vi </a:t>
            </a:r>
            <a:r>
              <a:rPr lang="en-US" b="1" dirty="0" err="1" smtClean="0">
                <a:solidFill>
                  <a:schemeClr val="tx1"/>
                </a:solidFill>
                <a:latin typeface="+mj-lt"/>
              </a:rPr>
              <a:t>vill</a:t>
            </a:r>
            <a:r>
              <a:rPr lang="en-US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+mj-lt"/>
              </a:rPr>
              <a:t>sätta</a:t>
            </a:r>
            <a:r>
              <a:rPr lang="en-US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+mj-lt"/>
              </a:rPr>
              <a:t>en</a:t>
            </a:r>
            <a:r>
              <a:rPr lang="en-US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+mj-lt"/>
              </a:rPr>
              <a:t>ny</a:t>
            </a:r>
            <a:r>
              <a:rPr lang="en-US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+mj-lt"/>
              </a:rPr>
              <a:t>css</a:t>
            </a:r>
            <a:r>
              <a:rPr lang="en-US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b="1" dirty="0" err="1" smtClean="0">
                <a:solidFill>
                  <a:schemeClr val="tx1"/>
                </a:solidFill>
                <a:latin typeface="+mj-lt"/>
              </a:rPr>
              <a:t>egenskap</a:t>
            </a:r>
            <a:r>
              <a:rPr lang="en-US" b="1" dirty="0" smtClean="0">
                <a:solidFill>
                  <a:schemeClr val="tx1"/>
                </a:solidFill>
                <a:latin typeface="+mj-lt"/>
              </a:rPr>
              <a:t>?</a:t>
            </a:r>
            <a:endParaRPr lang="sv-SE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02350" y="2186190"/>
            <a:ext cx="41280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Elementet.style.color</a:t>
            </a:r>
            <a:r>
              <a:rPr lang="en-US" sz="2400" dirty="0" smtClean="0"/>
              <a:t> = “red”;</a:t>
            </a:r>
            <a:endParaRPr lang="sv-SE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089748" y="2633006"/>
            <a:ext cx="33746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HELLO WORLD!</a:t>
            </a:r>
            <a:endParaRPr lang="sv-SE" sz="3200" b="1" dirty="0">
              <a:solidFill>
                <a:srgbClr val="FF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089748" y="3507035"/>
            <a:ext cx="511870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 smtClean="0"/>
              <a:t>Elementet.style.color</a:t>
            </a:r>
            <a:r>
              <a:rPr lang="en-US" sz="2000" dirty="0" smtClean="0"/>
              <a:t>-background </a:t>
            </a:r>
            <a:r>
              <a:rPr lang="en-US" sz="2000" dirty="0"/>
              <a:t>= </a:t>
            </a:r>
            <a:r>
              <a:rPr lang="en-US" sz="2000" dirty="0" smtClean="0"/>
              <a:t>“black”;</a:t>
            </a:r>
            <a:endParaRPr lang="sv-SE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2180841" y="4010787"/>
            <a:ext cx="3374642" cy="584775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3200" b="1" dirty="0" smtClean="0">
                <a:solidFill>
                  <a:srgbClr val="FF0000"/>
                </a:solidFill>
              </a:rPr>
              <a:t>HELLO WORLD!</a:t>
            </a:r>
            <a:endParaRPr lang="sv-SE" sz="3200" b="1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05939" y="4934538"/>
            <a:ext cx="67169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 smtClean="0"/>
              <a:t>Elementet.style.cssText</a:t>
            </a:r>
            <a:r>
              <a:rPr lang="en-US" sz="2000" dirty="0" smtClean="0"/>
              <a:t> += “margin:10px; font-size:22px”;</a:t>
            </a:r>
            <a:endParaRPr lang="sv-SE" sz="2000" dirty="0"/>
          </a:p>
        </p:txBody>
      </p:sp>
      <p:sp>
        <p:nvSpPr>
          <p:cNvPr id="13" name="TextBox 12"/>
          <p:cNvSpPr txBox="1"/>
          <p:nvPr/>
        </p:nvSpPr>
        <p:spPr>
          <a:xfrm>
            <a:off x="2184429" y="5411745"/>
            <a:ext cx="2180405" cy="400110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 smtClean="0">
                <a:solidFill>
                  <a:srgbClr val="FF0000"/>
                </a:solidFill>
              </a:rPr>
              <a:t>HELLO WORLD!</a:t>
            </a:r>
            <a:endParaRPr lang="sv-SE" sz="2000" b="1" dirty="0">
              <a:solidFill>
                <a:srgbClr val="FF0000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" y="1374904"/>
            <a:ext cx="9905999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sv-SE" sz="2800" u="sng" dirty="0" err="1" smtClean="0">
                <a:solidFill>
                  <a:srgbClr val="272727"/>
                </a:solidFill>
                <a:latin typeface="PT Serif"/>
              </a:rPr>
              <a:t>Inline</a:t>
            </a:r>
            <a:r>
              <a:rPr lang="sv-SE" sz="2800" u="sng" dirty="0" smtClean="0">
                <a:solidFill>
                  <a:srgbClr val="272727"/>
                </a:solidFill>
                <a:latin typeface="PT Serif"/>
              </a:rPr>
              <a:t> </a:t>
            </a:r>
            <a:r>
              <a:rPr lang="sv-SE" sz="2800" u="sng" dirty="0" err="1">
                <a:solidFill>
                  <a:srgbClr val="272727"/>
                </a:solidFill>
                <a:latin typeface="PT Serif"/>
              </a:rPr>
              <a:t>Styles</a:t>
            </a:r>
            <a:endParaRPr lang="sv-SE" sz="2800" u="sng" dirty="0">
              <a:solidFill>
                <a:srgbClr val="272727"/>
              </a:solidFill>
              <a:latin typeface="PT Serif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" y="6175065"/>
            <a:ext cx="990600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1200" dirty="0" smtClean="0"/>
              <a:t>Lista med alla </a:t>
            </a:r>
            <a:r>
              <a:rPr lang="sv-SE" sz="1200" dirty="0" err="1" smtClean="0"/>
              <a:t>css</a:t>
            </a:r>
            <a:r>
              <a:rPr lang="sv-SE" sz="1200" dirty="0" smtClean="0"/>
              <a:t> och </a:t>
            </a:r>
            <a:r>
              <a:rPr lang="sv-SE" sz="1200" dirty="0" err="1" smtClean="0"/>
              <a:t>javascript</a:t>
            </a:r>
            <a:r>
              <a:rPr lang="sv-SE" sz="1200" dirty="0" smtClean="0"/>
              <a:t> </a:t>
            </a:r>
            <a:r>
              <a:rPr lang="sv-SE" sz="1200" dirty="0" err="1" smtClean="0"/>
              <a:t>properties</a:t>
            </a:r>
            <a:r>
              <a:rPr lang="sv-SE" sz="1200" dirty="0" smtClean="0"/>
              <a:t>: https</a:t>
            </a:r>
            <a:r>
              <a:rPr lang="sv-SE" sz="1200" dirty="0"/>
              <a:t>://developer.mozilla.org/en-US/docs/Web/CSS/CSS_Properties_Reference</a:t>
            </a:r>
          </a:p>
        </p:txBody>
      </p:sp>
    </p:spTree>
    <p:extLst>
      <p:ext uri="{BB962C8B-B14F-4D97-AF65-F5344CB8AC3E}">
        <p14:creationId xmlns:p14="http://schemas.microsoft.com/office/powerpoint/2010/main" val="2018300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3073294" y="908062"/>
            <a:ext cx="3757760" cy="338554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Om vi </a:t>
            </a:r>
            <a:r>
              <a:rPr lang="en-US" sz="1600" b="1" dirty="0" err="1" smtClean="0">
                <a:solidFill>
                  <a:schemeClr val="tx1"/>
                </a:solidFill>
                <a:latin typeface="+mj-lt"/>
              </a:rPr>
              <a:t>vill</a:t>
            </a:r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chemeClr val="tx1"/>
                </a:solidFill>
                <a:latin typeface="+mj-lt"/>
              </a:rPr>
              <a:t>sätta</a:t>
            </a:r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chemeClr val="tx1"/>
                </a:solidFill>
                <a:latin typeface="+mj-lt"/>
              </a:rPr>
              <a:t>en</a:t>
            </a:r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chemeClr val="tx1"/>
                </a:solidFill>
                <a:latin typeface="+mj-lt"/>
              </a:rPr>
              <a:t>ny</a:t>
            </a:r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chemeClr val="tx1"/>
                </a:solidFill>
                <a:latin typeface="+mj-lt"/>
              </a:rPr>
              <a:t>css</a:t>
            </a:r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1600" b="1" dirty="0" err="1" smtClean="0">
                <a:solidFill>
                  <a:schemeClr val="tx1"/>
                </a:solidFill>
                <a:latin typeface="+mj-lt"/>
              </a:rPr>
              <a:t>egenskap</a:t>
            </a:r>
            <a:r>
              <a:rPr lang="en-US" sz="1600" b="1" dirty="0" smtClean="0">
                <a:solidFill>
                  <a:schemeClr val="tx1"/>
                </a:solidFill>
                <a:latin typeface="+mj-lt"/>
              </a:rPr>
              <a:t>?</a:t>
            </a:r>
            <a:endParaRPr lang="sv-SE" sz="16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2006653"/>
            <a:ext cx="9906000" cy="52322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sv-SE" sz="2800" u="sng" dirty="0" smtClean="0">
                <a:solidFill>
                  <a:srgbClr val="272727"/>
                </a:solidFill>
                <a:latin typeface="PT Serif"/>
              </a:rPr>
              <a:t>Ni kan exempelvis sätta </a:t>
            </a:r>
            <a:r>
              <a:rPr lang="sv-SE" sz="2800" u="sng" dirty="0" err="1" smtClean="0">
                <a:solidFill>
                  <a:srgbClr val="272727"/>
                </a:solidFill>
                <a:latin typeface="PT Serif"/>
              </a:rPr>
              <a:t>Inline</a:t>
            </a:r>
            <a:r>
              <a:rPr lang="sv-SE" sz="2800" u="sng" dirty="0" smtClean="0">
                <a:solidFill>
                  <a:srgbClr val="272727"/>
                </a:solidFill>
                <a:latin typeface="PT Serif"/>
              </a:rPr>
              <a:t> </a:t>
            </a:r>
            <a:r>
              <a:rPr lang="sv-SE" sz="2800" u="sng" dirty="0" err="1" smtClean="0">
                <a:solidFill>
                  <a:srgbClr val="272727"/>
                </a:solidFill>
                <a:latin typeface="PT Serif"/>
              </a:rPr>
              <a:t>Styles</a:t>
            </a:r>
            <a:r>
              <a:rPr lang="sv-SE" sz="2800" u="sng" dirty="0" smtClean="0">
                <a:solidFill>
                  <a:srgbClr val="272727"/>
                </a:solidFill>
                <a:latin typeface="PT Serif"/>
              </a:rPr>
              <a:t> på följande sätt:</a:t>
            </a:r>
            <a:endParaRPr lang="sv-SE" sz="2800" u="sng" dirty="0">
              <a:solidFill>
                <a:srgbClr val="272727"/>
              </a:solidFill>
              <a:latin typeface="PT Serif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-1" y="6175065"/>
            <a:ext cx="990600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1200" dirty="0" smtClean="0"/>
              <a:t>Lista med alla </a:t>
            </a:r>
            <a:r>
              <a:rPr lang="sv-SE" sz="1200" dirty="0" err="1" smtClean="0"/>
              <a:t>css</a:t>
            </a:r>
            <a:r>
              <a:rPr lang="sv-SE" sz="1200" dirty="0" smtClean="0"/>
              <a:t> och </a:t>
            </a:r>
            <a:r>
              <a:rPr lang="sv-SE" sz="1200" dirty="0" err="1" smtClean="0"/>
              <a:t>javascript</a:t>
            </a:r>
            <a:r>
              <a:rPr lang="sv-SE" sz="1200" dirty="0" smtClean="0"/>
              <a:t> </a:t>
            </a:r>
            <a:r>
              <a:rPr lang="sv-SE" sz="1200" dirty="0" err="1" smtClean="0"/>
              <a:t>properties</a:t>
            </a:r>
            <a:r>
              <a:rPr lang="sv-SE" sz="1200" dirty="0" smtClean="0"/>
              <a:t>: https</a:t>
            </a:r>
            <a:r>
              <a:rPr lang="sv-SE" sz="1200" dirty="0"/>
              <a:t>://developer.mozilla.org/en-US/docs/Web/CSS/CSS_Properties_Reference</a:t>
            </a:r>
          </a:p>
        </p:txBody>
      </p:sp>
      <p:sp>
        <p:nvSpPr>
          <p:cNvPr id="4" name="Rectangle 3"/>
          <p:cNvSpPr/>
          <p:nvPr/>
        </p:nvSpPr>
        <p:spPr>
          <a:xfrm>
            <a:off x="173577" y="2823894"/>
            <a:ext cx="7699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2400" dirty="0" err="1" smtClean="0"/>
              <a:t>document.getElementById</a:t>
            </a:r>
            <a:r>
              <a:rPr lang="sv-SE" sz="2400" dirty="0"/>
              <a:t>("</a:t>
            </a:r>
            <a:r>
              <a:rPr lang="sv-SE" sz="2400" dirty="0" err="1"/>
              <a:t>myDIV</a:t>
            </a:r>
            <a:r>
              <a:rPr lang="sv-SE" sz="2400" dirty="0" smtClean="0"/>
              <a:t>").</a:t>
            </a:r>
            <a:r>
              <a:rPr lang="sv-SE" sz="2400" dirty="0" err="1" smtClean="0"/>
              <a:t>style.color</a:t>
            </a:r>
            <a:r>
              <a:rPr lang="sv-SE" sz="2400" dirty="0" smtClean="0"/>
              <a:t> = ”red”;</a:t>
            </a:r>
            <a:endParaRPr lang="sv-SE" sz="2400" dirty="0"/>
          </a:p>
        </p:txBody>
      </p:sp>
      <p:sp>
        <p:nvSpPr>
          <p:cNvPr id="5" name="Rectangle 4"/>
          <p:cNvSpPr/>
          <p:nvPr/>
        </p:nvSpPr>
        <p:spPr>
          <a:xfrm>
            <a:off x="173577" y="3642772"/>
            <a:ext cx="93538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2400" dirty="0" err="1" smtClean="0"/>
              <a:t>document.querySelector</a:t>
            </a:r>
            <a:r>
              <a:rPr lang="sv-SE" sz="2400" dirty="0" smtClean="0"/>
              <a:t>(”.</a:t>
            </a:r>
            <a:r>
              <a:rPr lang="sv-SE" sz="2400" dirty="0" err="1" smtClean="0"/>
              <a:t>selected</a:t>
            </a:r>
            <a:r>
              <a:rPr lang="sv-SE" sz="2400" dirty="0" smtClean="0"/>
              <a:t>").</a:t>
            </a:r>
            <a:r>
              <a:rPr lang="sv-SE" sz="2400" dirty="0" err="1" smtClean="0"/>
              <a:t>style.border</a:t>
            </a:r>
            <a:r>
              <a:rPr lang="sv-SE" sz="2400" dirty="0" smtClean="0"/>
              <a:t> = "</a:t>
            </a:r>
            <a:r>
              <a:rPr lang="sv-SE" sz="2400" dirty="0"/>
              <a:t>10px solid red";</a:t>
            </a:r>
          </a:p>
        </p:txBody>
      </p:sp>
    </p:spTree>
    <p:extLst>
      <p:ext uri="{BB962C8B-B14F-4D97-AF65-F5344CB8AC3E}">
        <p14:creationId xmlns:p14="http://schemas.microsoft.com/office/powerpoint/2010/main" val="1053843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2915920"/>
            <a:ext cx="9906000" cy="163576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3714496" y="3525519"/>
            <a:ext cx="2475358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Ta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bort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element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70390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3714494" y="1741751"/>
            <a:ext cx="2475358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Ta </a:t>
            </a:r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bort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element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23291" y="2838232"/>
            <a:ext cx="845776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2800" dirty="0" err="1">
                <a:solidFill>
                  <a:srgbClr val="303336"/>
                </a:solidFill>
                <a:latin typeface="inherit"/>
              </a:rPr>
              <a:t>document.getElementById</a:t>
            </a:r>
            <a:r>
              <a:rPr lang="sv-SE" altLang="sv-SE" sz="2800" dirty="0">
                <a:solidFill>
                  <a:srgbClr val="303336"/>
                </a:solidFill>
                <a:latin typeface="inherit"/>
              </a:rPr>
              <a:t>(</a:t>
            </a:r>
            <a:r>
              <a:rPr lang="sv-SE" altLang="sv-SE" sz="2800" dirty="0">
                <a:solidFill>
                  <a:srgbClr val="7D2727"/>
                </a:solidFill>
                <a:latin typeface="inherit"/>
              </a:rPr>
              <a:t>"my-element"</a:t>
            </a:r>
            <a:r>
              <a:rPr lang="sv-SE" altLang="sv-SE" sz="2800" dirty="0">
                <a:solidFill>
                  <a:srgbClr val="303336"/>
                </a:solidFill>
                <a:latin typeface="inherit"/>
              </a:rPr>
              <a:t>).</a:t>
            </a:r>
            <a:r>
              <a:rPr lang="sv-SE" altLang="sv-SE" sz="2800" dirty="0" err="1">
                <a:solidFill>
                  <a:srgbClr val="303336"/>
                </a:solidFill>
                <a:latin typeface="inherit"/>
              </a:rPr>
              <a:t>remove</a:t>
            </a:r>
            <a:r>
              <a:rPr lang="sv-SE" altLang="sv-SE" sz="2800" dirty="0">
                <a:solidFill>
                  <a:srgbClr val="303336"/>
                </a:solidFill>
                <a:latin typeface="inherit"/>
              </a:rPr>
              <a:t>();</a:t>
            </a:r>
            <a:r>
              <a:rPr lang="sv-SE" altLang="sv-SE" sz="1200" dirty="0">
                <a:solidFill>
                  <a:schemeClr val="tx1"/>
                </a:solidFill>
              </a:rPr>
              <a:t> </a:t>
            </a:r>
            <a:endParaRPr lang="sv-SE" altLang="sv-SE" sz="60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3291" y="4025865"/>
            <a:ext cx="70022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2800" dirty="0" err="1" smtClean="0"/>
              <a:t>document.querySelector</a:t>
            </a:r>
            <a:r>
              <a:rPr lang="sv-SE" sz="2800" dirty="0"/>
              <a:t>("#abc").</a:t>
            </a:r>
            <a:r>
              <a:rPr lang="sv-SE" sz="2800" dirty="0" err="1"/>
              <a:t>remove</a:t>
            </a:r>
            <a:r>
              <a:rPr lang="sv-SE" sz="2800" dirty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4918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2915920"/>
            <a:ext cx="9906000" cy="163576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3714496" y="3525519"/>
            <a:ext cx="2781531" cy="46166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pPr fontAlgn="base"/>
            <a:r>
              <a:rPr lang="en-US" sz="2400" b="1" dirty="0" err="1" smtClean="0">
                <a:solidFill>
                  <a:schemeClr val="tx1"/>
                </a:solidFill>
                <a:latin typeface="+mj-lt"/>
              </a:rPr>
              <a:t>Lägga</a:t>
            </a:r>
            <a:r>
              <a:rPr lang="en-US" sz="2400" b="1" dirty="0" smtClean="0">
                <a:solidFill>
                  <a:schemeClr val="tx1"/>
                </a:solidFill>
                <a:latin typeface="+mj-lt"/>
              </a:rPr>
              <a:t> till element</a:t>
            </a:r>
            <a:endParaRPr lang="sv-SE" sz="2400" b="1" dirty="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32034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1925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333034" y="3271565"/>
            <a:ext cx="65" cy="526989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2475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13310" y="2262658"/>
            <a:ext cx="6851556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var</a:t>
            </a:r>
            <a:r>
              <a:rPr lang="en-US" sz="2000" dirty="0" smtClean="0"/>
              <a:t> p = </a:t>
            </a:r>
            <a:r>
              <a:rPr lang="en-US" sz="2000" dirty="0" err="1" smtClean="0"/>
              <a:t>document.createElement</a:t>
            </a:r>
            <a:r>
              <a:rPr lang="en-US" sz="2000" dirty="0" smtClean="0"/>
              <a:t>(‘p’);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//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&lt;p&gt;&lt;/p&gt;</a:t>
            </a:r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2000" dirty="0"/>
          </a:p>
          <a:p>
            <a:r>
              <a:rPr lang="en-US" sz="2000" dirty="0" err="1"/>
              <a:t>v</a:t>
            </a:r>
            <a:r>
              <a:rPr lang="en-US" sz="2000" dirty="0" err="1" smtClean="0"/>
              <a:t>ar</a:t>
            </a:r>
            <a:r>
              <a:rPr lang="en-US" sz="2000" dirty="0" smtClean="0"/>
              <a:t> link = </a:t>
            </a:r>
            <a:r>
              <a:rPr lang="en-US" sz="2000" dirty="0" err="1" smtClean="0"/>
              <a:t>document.createElement</a:t>
            </a:r>
            <a:r>
              <a:rPr lang="en-US" sz="2000" dirty="0" smtClean="0"/>
              <a:t>(‘link’);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//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&lt;link&gt;&lt;/link&gt;</a:t>
            </a:r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2000" dirty="0"/>
          </a:p>
          <a:p>
            <a:r>
              <a:rPr lang="en-US" sz="2000" dirty="0" err="1" smtClean="0"/>
              <a:t>var</a:t>
            </a:r>
            <a:r>
              <a:rPr lang="en-US" sz="2000" dirty="0" smtClean="0"/>
              <a:t> div = </a:t>
            </a:r>
            <a:r>
              <a:rPr lang="en-US" sz="2000" dirty="0" err="1" smtClean="0"/>
              <a:t>document.createElement</a:t>
            </a:r>
            <a:r>
              <a:rPr lang="en-US" sz="2000" dirty="0" smtClean="0"/>
              <a:t>(‘div’);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//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&lt;div&gt;&lt;/div&gt;</a:t>
            </a:r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smtClean="0"/>
              <a:t>Vi </a:t>
            </a:r>
            <a:r>
              <a:rPr lang="en-US" sz="2000" dirty="0" err="1" smtClean="0"/>
              <a:t>kan</a:t>
            </a:r>
            <a:r>
              <a:rPr lang="en-US" sz="2000" dirty="0" smtClean="0"/>
              <a:t> </a:t>
            </a:r>
            <a:r>
              <a:rPr lang="en-US" sz="2000" dirty="0" err="1" smtClean="0"/>
              <a:t>också</a:t>
            </a:r>
            <a:r>
              <a:rPr lang="en-US" sz="2000" dirty="0" smtClean="0"/>
              <a:t> </a:t>
            </a:r>
            <a:r>
              <a:rPr lang="en-US" sz="2000" dirty="0" err="1" smtClean="0"/>
              <a:t>hitta</a:t>
            </a:r>
            <a:r>
              <a:rPr lang="en-US" sz="2000" dirty="0" smtClean="0"/>
              <a:t> </a:t>
            </a:r>
            <a:r>
              <a:rPr lang="en-US" sz="2000" dirty="0" err="1" smtClean="0"/>
              <a:t>på</a:t>
            </a:r>
            <a:r>
              <a:rPr lang="en-US" sz="2000" dirty="0" smtClean="0"/>
              <a:t> </a:t>
            </a:r>
            <a:r>
              <a:rPr lang="en-US" sz="2000" dirty="0" err="1" smtClean="0"/>
              <a:t>egna</a:t>
            </a:r>
            <a:r>
              <a:rPr lang="en-US" sz="2000" dirty="0" smtClean="0"/>
              <a:t> </a:t>
            </a:r>
            <a:r>
              <a:rPr lang="en-US" sz="2000" dirty="0" err="1" smtClean="0"/>
              <a:t>taggar</a:t>
            </a:r>
            <a:r>
              <a:rPr lang="en-US" sz="2000" dirty="0" smtClean="0"/>
              <a:t>:</a:t>
            </a:r>
          </a:p>
          <a:p>
            <a:endParaRPr lang="en-US" sz="2000" dirty="0"/>
          </a:p>
          <a:p>
            <a:r>
              <a:rPr lang="en-US" sz="2000" dirty="0" err="1" smtClean="0"/>
              <a:t>var</a:t>
            </a:r>
            <a:r>
              <a:rPr lang="en-US" sz="2000" dirty="0" smtClean="0"/>
              <a:t> x = </a:t>
            </a:r>
            <a:r>
              <a:rPr lang="en-US" sz="2000" dirty="0" err="1" smtClean="0"/>
              <a:t>document.createElement</a:t>
            </a:r>
            <a:r>
              <a:rPr lang="en-US" sz="2000" dirty="0" smtClean="0"/>
              <a:t>(‘</a:t>
            </a:r>
            <a:r>
              <a:rPr lang="en-US" sz="2000" dirty="0" err="1" smtClean="0"/>
              <a:t>tjena</a:t>
            </a:r>
            <a:r>
              <a:rPr lang="en-US" sz="2000" dirty="0" smtClean="0"/>
              <a:t>’);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// &lt;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tjena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&gt;&lt;/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tjena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&gt;</a:t>
            </a:r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  <a:p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13310" y="1140454"/>
            <a:ext cx="80874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Först</a:t>
            </a:r>
            <a:r>
              <a:rPr lang="en-US" sz="2400" dirty="0" smtClean="0"/>
              <a:t> </a:t>
            </a:r>
            <a:r>
              <a:rPr lang="en-US" sz="2400" dirty="0" err="1" smtClean="0"/>
              <a:t>måste</a:t>
            </a:r>
            <a:r>
              <a:rPr lang="en-US" sz="2400" dirty="0" smtClean="0"/>
              <a:t> vi </a:t>
            </a:r>
            <a:r>
              <a:rPr lang="en-US" sz="2400" dirty="0" err="1" smtClean="0"/>
              <a:t>skapa</a:t>
            </a:r>
            <a:r>
              <a:rPr lang="en-US" sz="2400" dirty="0" smtClean="0"/>
              <a:t> </a:t>
            </a:r>
            <a:r>
              <a:rPr lang="en-US" sz="2400" dirty="0" err="1" smtClean="0"/>
              <a:t>ett</a:t>
            </a:r>
            <a:r>
              <a:rPr lang="en-US" sz="2400" dirty="0" smtClean="0"/>
              <a:t> element med ex. </a:t>
            </a:r>
            <a:r>
              <a:rPr lang="en-US" sz="2400" dirty="0" err="1" smtClean="0"/>
              <a:t>createElement</a:t>
            </a:r>
            <a:r>
              <a:rPr lang="en-US" sz="2400" dirty="0" smtClean="0"/>
              <a:t>()</a:t>
            </a:r>
          </a:p>
          <a:p>
            <a:r>
              <a:rPr lang="en-US" sz="1600" dirty="0" err="1"/>
              <a:t>Använd</a:t>
            </a:r>
            <a:r>
              <a:rPr lang="en-US" sz="1600" dirty="0"/>
              <a:t> document </a:t>
            </a:r>
            <a:r>
              <a:rPr lang="en-US" sz="1600" dirty="0" err="1"/>
              <a:t>när</a:t>
            </a:r>
            <a:r>
              <a:rPr lang="en-US" sz="1600" dirty="0"/>
              <a:t> </a:t>
            </a:r>
            <a:r>
              <a:rPr lang="en-US" sz="1600" dirty="0" err="1"/>
              <a:t>ni</a:t>
            </a:r>
            <a:r>
              <a:rPr lang="en-US" sz="1600" dirty="0"/>
              <a:t> </a:t>
            </a:r>
            <a:r>
              <a:rPr lang="en-US" sz="1600" dirty="0" err="1" smtClean="0"/>
              <a:t>kallar</a:t>
            </a:r>
            <a:r>
              <a:rPr lang="en-US" sz="1600" dirty="0" smtClean="0"/>
              <a:t> </a:t>
            </a:r>
            <a:r>
              <a:rPr lang="en-US" sz="1600" dirty="0" err="1" smtClean="0"/>
              <a:t>på</a:t>
            </a:r>
            <a:r>
              <a:rPr lang="en-US" sz="1600" dirty="0" smtClean="0"/>
              <a:t> </a:t>
            </a:r>
            <a:r>
              <a:rPr lang="en-US" sz="1600" dirty="0" err="1" smtClean="0"/>
              <a:t>funktionen</a:t>
            </a:r>
            <a:r>
              <a:rPr lang="en-US" sz="1600" dirty="0" smtClean="0"/>
              <a:t> </a:t>
            </a:r>
            <a:r>
              <a:rPr lang="en-US" sz="1600" dirty="0" err="1" smtClean="0"/>
              <a:t>createElement</a:t>
            </a:r>
            <a:r>
              <a:rPr lang="en-US" sz="1600" dirty="0" smtClean="0"/>
              <a:t>()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3782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ildresultat fÃ¶r cool events javascript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"/>
            <a:ext cx="9904465" cy="566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5665510"/>
            <a:ext cx="9906000" cy="88611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sv-SE" noProof="1" smtClean="0"/>
              <a:t>Exempel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577" y="6174508"/>
            <a:ext cx="69801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/>
              <a:t>https://www.w3schools.com/js/tryit.asp?filename=tryjs_events_onblur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3577" y="5841362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Mer</a:t>
            </a:r>
            <a:r>
              <a:rPr lang="en-US" dirty="0" smtClean="0"/>
              <a:t> </a:t>
            </a:r>
            <a:r>
              <a:rPr lang="en-US" dirty="0" err="1" smtClean="0"/>
              <a:t>små</a:t>
            </a:r>
            <a:r>
              <a:rPr lang="en-US" dirty="0" smtClean="0"/>
              <a:t> </a:t>
            </a:r>
            <a:r>
              <a:rPr lang="en-US" dirty="0" err="1" smtClean="0"/>
              <a:t>exempel</a:t>
            </a:r>
            <a:endParaRPr lang="sv-SE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-18856" y="5656083"/>
            <a:ext cx="67024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29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1925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333034" y="3271565"/>
            <a:ext cx="65" cy="526989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2475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13310" y="2262658"/>
            <a:ext cx="6851556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var</a:t>
            </a:r>
            <a:r>
              <a:rPr lang="en-US" sz="2000" dirty="0" smtClean="0"/>
              <a:t> p = </a:t>
            </a:r>
            <a:r>
              <a:rPr lang="en-US" sz="2000" dirty="0" err="1" smtClean="0"/>
              <a:t>document.createElement</a:t>
            </a:r>
            <a:r>
              <a:rPr lang="en-US" sz="2000" dirty="0" smtClean="0"/>
              <a:t>(‘p’);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//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&lt;p&gt;&lt;/p&gt;</a:t>
            </a:r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2000" dirty="0"/>
          </a:p>
          <a:p>
            <a:r>
              <a:rPr lang="en-US" sz="2000" dirty="0" err="1"/>
              <a:t>v</a:t>
            </a:r>
            <a:r>
              <a:rPr lang="en-US" sz="2000" dirty="0" err="1" smtClean="0"/>
              <a:t>ar</a:t>
            </a:r>
            <a:r>
              <a:rPr lang="en-US" sz="2000" dirty="0" smtClean="0"/>
              <a:t> link = </a:t>
            </a:r>
            <a:r>
              <a:rPr lang="en-US" sz="2000" dirty="0" err="1" smtClean="0"/>
              <a:t>document.createElement</a:t>
            </a:r>
            <a:r>
              <a:rPr lang="en-US" sz="2000" dirty="0" smtClean="0"/>
              <a:t>(‘link’);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//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&lt;link&gt;&lt;/link&gt;</a:t>
            </a:r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2000" dirty="0"/>
          </a:p>
          <a:p>
            <a:r>
              <a:rPr lang="en-US" sz="2000" dirty="0" err="1" smtClean="0"/>
              <a:t>var</a:t>
            </a:r>
            <a:r>
              <a:rPr lang="en-US" sz="2000" dirty="0" smtClean="0"/>
              <a:t> div = </a:t>
            </a:r>
            <a:r>
              <a:rPr lang="en-US" sz="2000" dirty="0" err="1" smtClean="0"/>
              <a:t>document.createElement</a:t>
            </a:r>
            <a:r>
              <a:rPr lang="en-US" sz="2000" dirty="0" smtClean="0"/>
              <a:t>(‘div’);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//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&lt;div&gt;&lt;/div&gt;</a:t>
            </a:r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2000" dirty="0" smtClean="0"/>
          </a:p>
          <a:p>
            <a:endParaRPr lang="en-US" sz="2000" dirty="0"/>
          </a:p>
          <a:p>
            <a:endParaRPr lang="en-US" sz="2000" dirty="0" smtClean="0"/>
          </a:p>
          <a:p>
            <a:r>
              <a:rPr lang="en-US" sz="2000" dirty="0" smtClean="0"/>
              <a:t>Vi </a:t>
            </a:r>
            <a:r>
              <a:rPr lang="en-US" sz="2000" dirty="0" err="1" smtClean="0"/>
              <a:t>kan</a:t>
            </a:r>
            <a:r>
              <a:rPr lang="en-US" sz="2000" dirty="0" smtClean="0"/>
              <a:t> </a:t>
            </a:r>
            <a:r>
              <a:rPr lang="en-US" sz="2000" dirty="0" err="1" smtClean="0"/>
              <a:t>också</a:t>
            </a:r>
            <a:r>
              <a:rPr lang="en-US" sz="2000" dirty="0" smtClean="0"/>
              <a:t> </a:t>
            </a:r>
            <a:r>
              <a:rPr lang="en-US" sz="2000" dirty="0" err="1" smtClean="0"/>
              <a:t>hitta</a:t>
            </a:r>
            <a:r>
              <a:rPr lang="en-US" sz="2000" dirty="0" smtClean="0"/>
              <a:t> </a:t>
            </a:r>
            <a:r>
              <a:rPr lang="en-US" sz="2000" dirty="0" err="1" smtClean="0"/>
              <a:t>på</a:t>
            </a:r>
            <a:r>
              <a:rPr lang="en-US" sz="2000" dirty="0" smtClean="0"/>
              <a:t> </a:t>
            </a:r>
            <a:r>
              <a:rPr lang="en-US" sz="2000" dirty="0" err="1" smtClean="0"/>
              <a:t>egna</a:t>
            </a:r>
            <a:r>
              <a:rPr lang="en-US" sz="2000" dirty="0" smtClean="0"/>
              <a:t> </a:t>
            </a:r>
            <a:r>
              <a:rPr lang="en-US" sz="2000" dirty="0" err="1" smtClean="0"/>
              <a:t>taggar</a:t>
            </a:r>
            <a:r>
              <a:rPr lang="en-US" sz="2000" dirty="0" smtClean="0"/>
              <a:t>:</a:t>
            </a:r>
          </a:p>
          <a:p>
            <a:endParaRPr lang="en-US" sz="2000" dirty="0"/>
          </a:p>
          <a:p>
            <a:r>
              <a:rPr lang="en-US" sz="2000" dirty="0" err="1" smtClean="0"/>
              <a:t>var</a:t>
            </a:r>
            <a:r>
              <a:rPr lang="en-US" sz="2000" dirty="0" smtClean="0"/>
              <a:t> x = </a:t>
            </a:r>
            <a:r>
              <a:rPr lang="en-US" sz="2000" dirty="0" err="1" smtClean="0"/>
              <a:t>document.createElement</a:t>
            </a:r>
            <a:r>
              <a:rPr lang="en-US" sz="2000" dirty="0" smtClean="0"/>
              <a:t>(‘</a:t>
            </a:r>
            <a:r>
              <a:rPr lang="en-US" sz="2000" dirty="0" err="1" smtClean="0"/>
              <a:t>tjena</a:t>
            </a:r>
            <a:r>
              <a:rPr lang="en-US" sz="2000" dirty="0" smtClean="0"/>
              <a:t>’);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// &lt;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tjena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&gt;&lt;/</a:t>
            </a: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tjena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&gt;</a:t>
            </a:r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  <a:p>
            <a:endParaRPr lang="sv-SE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13310" y="1140454"/>
            <a:ext cx="80874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Först</a:t>
            </a:r>
            <a:r>
              <a:rPr lang="en-US" sz="2400" dirty="0" smtClean="0"/>
              <a:t> </a:t>
            </a:r>
            <a:r>
              <a:rPr lang="en-US" sz="2400" dirty="0" err="1" smtClean="0"/>
              <a:t>måste</a:t>
            </a:r>
            <a:r>
              <a:rPr lang="en-US" sz="2400" dirty="0" smtClean="0"/>
              <a:t> vi </a:t>
            </a:r>
            <a:r>
              <a:rPr lang="en-US" sz="2400" dirty="0" err="1" smtClean="0"/>
              <a:t>skapa</a:t>
            </a:r>
            <a:r>
              <a:rPr lang="en-US" sz="2400" dirty="0" smtClean="0"/>
              <a:t> </a:t>
            </a:r>
            <a:r>
              <a:rPr lang="en-US" sz="2400" dirty="0" err="1" smtClean="0"/>
              <a:t>ett</a:t>
            </a:r>
            <a:r>
              <a:rPr lang="en-US" sz="2400" dirty="0" smtClean="0"/>
              <a:t> element med ex. </a:t>
            </a:r>
            <a:r>
              <a:rPr lang="en-US" sz="2400" dirty="0" err="1" smtClean="0"/>
              <a:t>createElement</a:t>
            </a:r>
            <a:r>
              <a:rPr lang="en-US" sz="2400" dirty="0" smtClean="0"/>
              <a:t>()</a:t>
            </a:r>
          </a:p>
          <a:p>
            <a:r>
              <a:rPr lang="en-US" sz="1600" dirty="0" err="1"/>
              <a:t>Använd</a:t>
            </a:r>
            <a:r>
              <a:rPr lang="en-US" sz="1600" dirty="0"/>
              <a:t> document </a:t>
            </a:r>
            <a:r>
              <a:rPr lang="en-US" sz="1600" dirty="0" err="1"/>
              <a:t>när</a:t>
            </a:r>
            <a:r>
              <a:rPr lang="en-US" sz="1600" dirty="0"/>
              <a:t> </a:t>
            </a:r>
            <a:r>
              <a:rPr lang="en-US" sz="1600" dirty="0" err="1"/>
              <a:t>ni</a:t>
            </a:r>
            <a:r>
              <a:rPr lang="en-US" sz="1600" dirty="0"/>
              <a:t> </a:t>
            </a:r>
            <a:r>
              <a:rPr lang="en-US" sz="1600" dirty="0" err="1" smtClean="0"/>
              <a:t>kallar</a:t>
            </a:r>
            <a:r>
              <a:rPr lang="en-US" sz="1600" dirty="0" smtClean="0"/>
              <a:t> </a:t>
            </a:r>
            <a:r>
              <a:rPr lang="en-US" sz="1600" dirty="0" err="1" smtClean="0"/>
              <a:t>på</a:t>
            </a:r>
            <a:r>
              <a:rPr lang="en-US" sz="1600" dirty="0" smtClean="0"/>
              <a:t> </a:t>
            </a:r>
            <a:r>
              <a:rPr lang="en-US" sz="1600" dirty="0" err="1" smtClean="0"/>
              <a:t>funktionen</a:t>
            </a:r>
            <a:r>
              <a:rPr lang="en-US" sz="1600" dirty="0" smtClean="0"/>
              <a:t> </a:t>
            </a:r>
            <a:r>
              <a:rPr lang="en-US" sz="1600" dirty="0" err="1" smtClean="0"/>
              <a:t>createElement</a:t>
            </a:r>
            <a:r>
              <a:rPr lang="en-US" sz="1600" dirty="0" smtClean="0"/>
              <a:t>()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02052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1925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333034" y="3271565"/>
            <a:ext cx="65" cy="526989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2475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7914" y="3017395"/>
            <a:ext cx="8571577" cy="2554545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000" b="1" dirty="0" err="1" smtClean="0">
                <a:solidFill>
                  <a:schemeClr val="tx1"/>
                </a:solidFill>
              </a:rPr>
              <a:t>Exempel</a:t>
            </a:r>
            <a:r>
              <a:rPr lang="en-US" sz="2000" b="1" dirty="0" smtClean="0">
                <a:solidFill>
                  <a:schemeClr val="tx1"/>
                </a:solidFill>
              </a:rPr>
              <a:t>:</a:t>
            </a: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 err="1" smtClean="0">
                <a:solidFill>
                  <a:schemeClr val="tx1"/>
                </a:solidFill>
              </a:rPr>
              <a:t>var</a:t>
            </a:r>
            <a:r>
              <a:rPr lang="en-US" sz="2000" dirty="0">
                <a:solidFill>
                  <a:schemeClr val="tx1"/>
                </a:solidFill>
              </a:rPr>
              <a:t> para = </a:t>
            </a:r>
            <a:r>
              <a:rPr lang="en-US" sz="2000" dirty="0" err="1">
                <a:solidFill>
                  <a:schemeClr val="tx1"/>
                </a:solidFill>
              </a:rPr>
              <a:t>document.createElement</a:t>
            </a:r>
            <a:r>
              <a:rPr lang="en-US" sz="2000" dirty="0">
                <a:solidFill>
                  <a:schemeClr val="tx1"/>
                </a:solidFill>
              </a:rPr>
              <a:t>("P</a:t>
            </a:r>
            <a:r>
              <a:rPr lang="en-US" sz="2000" dirty="0" smtClean="0">
                <a:solidFill>
                  <a:schemeClr val="tx1"/>
                </a:solidFill>
              </a:rPr>
              <a:t>");	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//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</a:rPr>
              <a:t>Skapar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 p </a:t>
            </a:r>
            <a:r>
              <a:rPr lang="en-US" sz="2000" dirty="0" err="1" smtClean="0">
                <a:solidFill>
                  <a:schemeClr val="bg2">
                    <a:lumMod val="50000"/>
                  </a:schemeClr>
                </a:solidFill>
              </a:rPr>
              <a:t>taggen</a:t>
            </a:r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 err="1">
                <a:solidFill>
                  <a:schemeClr val="tx1"/>
                </a:solidFill>
              </a:rPr>
              <a:t>document.body.appendChild</a:t>
            </a:r>
            <a:r>
              <a:rPr lang="en-US" sz="2000" dirty="0">
                <a:solidFill>
                  <a:schemeClr val="tx1"/>
                </a:solidFill>
              </a:rPr>
              <a:t>(para);              </a:t>
            </a:r>
            <a:r>
              <a:rPr lang="en-US" sz="2000" dirty="0" smtClean="0">
                <a:solidFill>
                  <a:schemeClr val="tx1"/>
                </a:solidFill>
              </a:rPr>
              <a:t>	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//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Append &lt;p&gt; 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till </a:t>
            </a: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&lt;body&gt;</a:t>
            </a:r>
          </a:p>
          <a:p>
            <a:endParaRPr lang="en-US" sz="2000" dirty="0" smtClean="0">
              <a:solidFill>
                <a:schemeClr val="tx1"/>
              </a:solidFill>
            </a:endParaRPr>
          </a:p>
          <a:p>
            <a:endParaRPr lang="en-US" sz="2000" dirty="0">
              <a:solidFill>
                <a:schemeClr val="tx1"/>
              </a:solidFill>
            </a:endParaRPr>
          </a:p>
          <a:p>
            <a:r>
              <a:rPr lang="en-US" sz="2000" dirty="0">
                <a:solidFill>
                  <a:schemeClr val="tx1"/>
                </a:solidFill>
              </a:rPr>
              <a:t>c</a:t>
            </a:r>
            <a:r>
              <a:rPr lang="en-US" sz="2000" dirty="0" smtClean="0">
                <a:solidFill>
                  <a:schemeClr val="tx1"/>
                </a:solidFill>
              </a:rPr>
              <a:t>onsole.log(</a:t>
            </a:r>
            <a:r>
              <a:rPr lang="en-US" sz="2000" dirty="0" err="1" smtClean="0">
                <a:solidFill>
                  <a:schemeClr val="tx1"/>
                </a:solidFill>
              </a:rPr>
              <a:t>document.querySelector</a:t>
            </a:r>
            <a:r>
              <a:rPr lang="en-US" sz="2000" dirty="0">
                <a:solidFill>
                  <a:schemeClr val="tx1"/>
                </a:solidFill>
              </a:rPr>
              <a:t>("p</a:t>
            </a:r>
            <a:r>
              <a:rPr lang="en-US" sz="2000" dirty="0" smtClean="0">
                <a:solidFill>
                  <a:schemeClr val="tx1"/>
                </a:solidFill>
              </a:rPr>
              <a:t>"));	</a:t>
            </a:r>
            <a:r>
              <a:rPr lang="en-US" sz="2000" dirty="0" smtClean="0">
                <a:solidFill>
                  <a:schemeClr val="bg2">
                    <a:lumMod val="50000"/>
                  </a:schemeClr>
                </a:solidFill>
              </a:rPr>
              <a:t>// &lt;p&gt; &lt;/p&gt;</a:t>
            </a:r>
            <a:r>
              <a:rPr lang="en-US" sz="2000" dirty="0" smtClean="0">
                <a:solidFill>
                  <a:schemeClr val="tx1"/>
                </a:solidFill>
              </a:rPr>
              <a:t>	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7914" y="1169861"/>
            <a:ext cx="856356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Sen </a:t>
            </a:r>
            <a:r>
              <a:rPr lang="en-US" sz="2400" dirty="0" err="1" smtClean="0"/>
              <a:t>lägger</a:t>
            </a:r>
            <a:r>
              <a:rPr lang="en-US" sz="2400" dirty="0" smtClean="0"/>
              <a:t> vi till med </a:t>
            </a:r>
            <a:r>
              <a:rPr lang="en-US" sz="2400" dirty="0" err="1" smtClean="0"/>
              <a:t>appendChild</a:t>
            </a:r>
            <a:r>
              <a:rPr lang="en-US" sz="2400" dirty="0" smtClean="0"/>
              <a:t>:</a:t>
            </a:r>
          </a:p>
          <a:p>
            <a:endParaRPr lang="en-US" sz="2400" dirty="0" smtClean="0"/>
          </a:p>
          <a:p>
            <a:r>
              <a:rPr lang="en-US" sz="18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document.vilken_tag_det_ska_läggas_mot.appendChild</a:t>
            </a:r>
            <a:r>
              <a:rPr lang="en-US" sz="18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</a:t>
            </a:r>
            <a:r>
              <a:rPr lang="en-US" sz="18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vad_som_ska_läggas_till</a:t>
            </a:r>
            <a:r>
              <a:rPr lang="en-US" sz="18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); </a:t>
            </a:r>
            <a:endParaRPr lang="en-US" sz="12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8473440" y="4612640"/>
            <a:ext cx="10160" cy="12598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816617" y="5882640"/>
            <a:ext cx="4860626" cy="30777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dirty="0" smtClean="0"/>
              <a:t>OBS: den </a:t>
            </a:r>
            <a:r>
              <a:rPr lang="en-US" dirty="0" err="1" smtClean="0"/>
              <a:t>lägger</a:t>
            </a:r>
            <a:r>
              <a:rPr lang="en-US" dirty="0" smtClean="0"/>
              <a:t> till </a:t>
            </a:r>
            <a:r>
              <a:rPr lang="en-US" dirty="0" err="1" smtClean="0"/>
              <a:t>ert</a:t>
            </a:r>
            <a:r>
              <a:rPr lang="en-US" dirty="0" smtClean="0"/>
              <a:t> </a:t>
            </a:r>
            <a:r>
              <a:rPr lang="en-US" dirty="0" err="1" smtClean="0"/>
              <a:t>skapade</a:t>
            </a:r>
            <a:r>
              <a:rPr lang="en-US" dirty="0" smtClean="0"/>
              <a:t> element </a:t>
            </a:r>
            <a:r>
              <a:rPr lang="en-US" dirty="0" err="1" smtClean="0"/>
              <a:t>längst</a:t>
            </a:r>
            <a:r>
              <a:rPr lang="en-US" dirty="0" smtClean="0"/>
              <a:t> </a:t>
            </a:r>
            <a:r>
              <a:rPr lang="en-US" dirty="0" err="1" smtClean="0"/>
              <a:t>ner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bodyn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448423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1925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333034" y="3271565"/>
            <a:ext cx="65" cy="526989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2475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7914" y="1169861"/>
            <a:ext cx="8828761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/>
              <a:t>Istället</a:t>
            </a:r>
            <a:r>
              <a:rPr lang="en-US" sz="2400" dirty="0" smtClean="0"/>
              <a:t> </a:t>
            </a:r>
            <a:r>
              <a:rPr lang="en-US" sz="2400" dirty="0" err="1" smtClean="0"/>
              <a:t>för</a:t>
            </a:r>
            <a:r>
              <a:rPr lang="en-US" sz="2400" dirty="0" smtClean="0"/>
              <a:t> </a:t>
            </a:r>
            <a:r>
              <a:rPr lang="en-US" sz="2400" dirty="0" err="1" smtClean="0"/>
              <a:t>appendChild</a:t>
            </a:r>
            <a:r>
              <a:rPr lang="en-US" sz="2400" dirty="0" smtClean="0"/>
              <a:t> </a:t>
            </a:r>
            <a:r>
              <a:rPr lang="en-US" sz="2400" dirty="0" err="1" smtClean="0"/>
              <a:t>kan</a:t>
            </a:r>
            <a:r>
              <a:rPr lang="en-US" sz="2400" dirty="0" smtClean="0"/>
              <a:t> man </a:t>
            </a:r>
            <a:r>
              <a:rPr lang="en-US" sz="2400" dirty="0" err="1" smtClean="0"/>
              <a:t>använda</a:t>
            </a:r>
            <a:r>
              <a:rPr lang="en-US" sz="2400" dirty="0" smtClean="0"/>
              <a:t>, </a:t>
            </a:r>
            <a:r>
              <a:rPr lang="en-US" sz="2400" dirty="0" err="1" smtClean="0"/>
              <a:t>kanske</a:t>
            </a:r>
            <a:r>
              <a:rPr lang="en-US" sz="2400" dirty="0" smtClean="0"/>
              <a:t> </a:t>
            </a:r>
            <a:r>
              <a:rPr lang="en-US" sz="2400" dirty="0" err="1" smtClean="0"/>
              <a:t>för</a:t>
            </a:r>
            <a:r>
              <a:rPr lang="en-US" sz="2400" dirty="0" smtClean="0"/>
              <a:t> </a:t>
            </a:r>
            <a:r>
              <a:rPr lang="en-US" sz="2400" dirty="0" err="1" smtClean="0"/>
              <a:t>att</a:t>
            </a:r>
            <a:r>
              <a:rPr lang="en-US" sz="2400" dirty="0" smtClean="0"/>
              <a:t> </a:t>
            </a:r>
            <a:r>
              <a:rPr lang="en-US" sz="2400" dirty="0" err="1" smtClean="0"/>
              <a:t>lägga</a:t>
            </a:r>
            <a:r>
              <a:rPr lang="en-US" sz="2400" dirty="0" smtClean="0"/>
              <a:t> </a:t>
            </a:r>
            <a:r>
              <a:rPr lang="en-US" sz="2400" dirty="0" err="1" smtClean="0"/>
              <a:t>elementet</a:t>
            </a:r>
            <a:r>
              <a:rPr lang="en-US" sz="2400" dirty="0" smtClean="0"/>
              <a:t> </a:t>
            </a:r>
            <a:r>
              <a:rPr lang="en-US" sz="2400" dirty="0" err="1" smtClean="0"/>
              <a:t>först</a:t>
            </a:r>
            <a:r>
              <a:rPr lang="en-US" sz="2400" dirty="0" smtClean="0"/>
              <a:t> </a:t>
            </a:r>
            <a:r>
              <a:rPr lang="en-US" sz="2400" dirty="0" err="1" smtClean="0"/>
              <a:t>eller</a:t>
            </a:r>
            <a:r>
              <a:rPr lang="en-US" sz="2400" dirty="0" smtClean="0"/>
              <a:t> </a:t>
            </a:r>
            <a:r>
              <a:rPr lang="en-US" sz="2400" dirty="0" err="1" smtClean="0"/>
              <a:t>sist</a:t>
            </a:r>
            <a:r>
              <a:rPr lang="en-US" sz="2400" dirty="0" smtClean="0"/>
              <a:t> </a:t>
            </a:r>
            <a:r>
              <a:rPr lang="en-US" sz="2400" dirty="0" err="1" smtClean="0"/>
              <a:t>inom</a:t>
            </a:r>
            <a:r>
              <a:rPr lang="en-US" sz="2400" dirty="0" smtClean="0"/>
              <a:t> </a:t>
            </a:r>
            <a:r>
              <a:rPr lang="en-US" sz="2400" dirty="0" err="1" smtClean="0"/>
              <a:t>bodyn</a:t>
            </a:r>
            <a:r>
              <a:rPr lang="en-US" sz="2400" dirty="0" smtClean="0"/>
              <a:t>:</a:t>
            </a:r>
          </a:p>
          <a:p>
            <a:endParaRPr lang="en-US" sz="24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r>
              <a:rPr lang="en-US" sz="24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Insertbefore</a:t>
            </a:r>
            <a:endParaRPr lang="en-US" sz="2400" dirty="0" smtClean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 </a:t>
            </a:r>
            <a:endParaRPr lang="en-US" sz="2400" dirty="0" smtClean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endParaRPr lang="en-US" sz="24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endParaRPr lang="en-US" sz="12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3443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1925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333034" y="3271565"/>
            <a:ext cx="65" cy="526989"/>
          </a:xfrm>
          <a:prstGeom prst="rect">
            <a:avLst/>
          </a:prstGeom>
          <a:solidFill>
            <a:srgbClr val="F7F7F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247572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7914" y="824393"/>
            <a:ext cx="8828761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Html:</a:t>
            </a:r>
          </a:p>
          <a:p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&lt;body&gt;</a:t>
            </a:r>
          </a:p>
          <a:p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	&lt;h1&gt;&lt;/h1&gt;</a:t>
            </a:r>
          </a:p>
          <a:p>
            <a:r>
              <a:rPr lang="en-US" sz="2000" dirty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	</a:t>
            </a:r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&lt;h2&gt;&lt;/h2&gt;</a:t>
            </a:r>
            <a:endParaRPr lang="en-US" sz="20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	</a:t>
            </a:r>
            <a:r>
              <a:rPr lang="en-US" sz="2000" dirty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&lt;</a:t>
            </a:r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h3&gt;&lt;/h3&gt;</a:t>
            </a:r>
          </a:p>
          <a:p>
            <a:r>
              <a:rPr lang="en-US" sz="20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&lt;/body&gt;</a:t>
            </a:r>
            <a:endParaRPr lang="en-US" sz="20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endParaRPr lang="en-US" sz="2400" dirty="0" smtClean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Om vi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vill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lägga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till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vårt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skapade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element (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variabeln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para)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mellan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h1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och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h2:</a:t>
            </a:r>
          </a:p>
          <a:p>
            <a:endParaRPr lang="en-US" sz="24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r>
              <a:rPr lang="en-US" sz="2400" b="1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Example:</a:t>
            </a:r>
          </a:p>
          <a:p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//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Först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sparar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vi h2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elementet</a:t>
            </a:r>
            <a:endParaRPr lang="en-US" sz="2400" dirty="0" smtClean="0">
              <a:solidFill>
                <a:srgbClr val="00B050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r>
              <a:rPr lang="en-US" sz="24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var</a:t>
            </a:r>
            <a:r>
              <a:rPr lang="en-US" sz="24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24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before_this</a:t>
            </a:r>
            <a:r>
              <a:rPr lang="en-US" sz="24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= </a:t>
            </a:r>
            <a:r>
              <a:rPr lang="en-US" sz="2400" dirty="0" err="1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document.querySelector</a:t>
            </a:r>
            <a:r>
              <a:rPr lang="en-US" sz="2400" dirty="0" smtClean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(h2); </a:t>
            </a:r>
            <a:endParaRPr lang="en-US" sz="24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// Sen inserter vi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det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före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h2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taggen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som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har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</a:t>
            </a:r>
            <a:r>
              <a:rPr lang="en-US" sz="2400" dirty="0" err="1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föräldern</a:t>
            </a:r>
            <a:r>
              <a:rPr lang="en-US" sz="2400" dirty="0" smtClean="0">
                <a:solidFill>
                  <a:srgbClr val="00B050"/>
                </a:solidFill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 body. </a:t>
            </a:r>
            <a:endParaRPr lang="en-US" sz="2400" dirty="0">
              <a:solidFill>
                <a:srgbClr val="00B050"/>
              </a:solidFill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r>
              <a:rPr lang="en-US" sz="2400" dirty="0" err="1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document.body.insertBefore</a:t>
            </a:r>
            <a:r>
              <a:rPr lang="en-US" sz="2400" dirty="0">
                <a:latin typeface="Adobe Fangsong Std R" panose="02020400000000000000" pitchFamily="18" charset="-128"/>
                <a:ea typeface="Adobe Fangsong Std R" panose="02020400000000000000" pitchFamily="18" charset="-128"/>
              </a:rPr>
              <a:t>( </a:t>
            </a:r>
            <a:r>
              <a:rPr lang="en-US" sz="2400" dirty="0">
                <a:solidFill>
                  <a:schemeClr val="tx1"/>
                </a:solidFill>
              </a:rPr>
              <a:t>para</a:t>
            </a:r>
            <a:r>
              <a:rPr lang="en-US" sz="2400" dirty="0" smtClean="0">
                <a:solidFill>
                  <a:schemeClr val="tx1"/>
                </a:solidFill>
              </a:rPr>
              <a:t>, </a:t>
            </a:r>
            <a:r>
              <a:rPr lang="en-US" sz="2400" dirty="0" err="1" smtClean="0">
                <a:solidFill>
                  <a:schemeClr val="tx1"/>
                </a:solidFill>
              </a:rPr>
              <a:t>before_this</a:t>
            </a:r>
            <a:r>
              <a:rPr lang="en-US" sz="2400" dirty="0" smtClean="0">
                <a:solidFill>
                  <a:schemeClr val="tx1"/>
                </a:solidFill>
              </a:rPr>
              <a:t> );</a:t>
            </a:r>
            <a:endParaRPr lang="en-US" sz="2400" dirty="0" smtClean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 </a:t>
            </a:r>
            <a:endParaRPr lang="en-US" sz="2400" dirty="0" smtClean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endParaRPr lang="en-US" sz="24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  <a:p>
            <a:endParaRPr lang="en-US" sz="1200" dirty="0">
              <a:latin typeface="Adobe Fangsong Std R" panose="02020400000000000000" pitchFamily="18" charset="-128"/>
              <a:ea typeface="Adobe Fangsong Std 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3458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965200" y="4389120"/>
            <a:ext cx="8940799" cy="21336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4400" b="1" i="0" u="none" strike="noStrike" cap="none" noProof="1" smtClean="0">
                <a:sym typeface="Calibri"/>
              </a:rPr>
              <a:t>Dom 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1925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6" name="Rectangle 5"/>
          <p:cNvSpPr/>
          <p:nvPr/>
        </p:nvSpPr>
        <p:spPr>
          <a:xfrm>
            <a:off x="782320" y="2054737"/>
            <a:ext cx="890016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var</a:t>
            </a:r>
            <a:r>
              <a:rPr lang="sv-SE" dirty="0">
                <a:latin typeface="Consolas" panose="020B0609020204030204" pitchFamily="49" charset="0"/>
              </a:rPr>
              <a:t> para = </a:t>
            </a:r>
            <a:r>
              <a:rPr lang="sv-SE" dirty="0" err="1">
                <a:latin typeface="Consolas" panose="020B0609020204030204" pitchFamily="49" charset="0"/>
              </a:rPr>
              <a:t>document.createElement</a:t>
            </a:r>
            <a:r>
              <a:rPr lang="sv-SE" dirty="0">
                <a:latin typeface="Consolas" panose="020B0609020204030204" pitchFamily="49" charset="0"/>
              </a:rPr>
              <a:t>(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"P"</a:t>
            </a:r>
            <a:r>
              <a:rPr lang="sv-SE" dirty="0">
                <a:latin typeface="Consolas" panose="020B0609020204030204" pitchFamily="49" charset="0"/>
              </a:rPr>
              <a:t>);                       </a:t>
            </a:r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sv-SE" dirty="0" err="1">
                <a:solidFill>
                  <a:srgbClr val="008000"/>
                </a:solidFill>
                <a:latin typeface="Consolas" panose="020B0609020204030204" pitchFamily="49" charset="0"/>
              </a:rPr>
              <a:t>Create</a:t>
            </a:r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> a &lt;p&gt; </a:t>
            </a:r>
            <a:r>
              <a:rPr lang="sv-SE" dirty="0" smtClean="0">
                <a:solidFill>
                  <a:srgbClr val="008000"/>
                </a:solidFill>
                <a:latin typeface="Consolas" panose="020B0609020204030204" pitchFamily="49" charset="0"/>
              </a:rPr>
              <a:t>element</a:t>
            </a:r>
          </a:p>
          <a:p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/>
            </a:r>
            <a:b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sv-SE" dirty="0">
                <a:solidFill>
                  <a:srgbClr val="0000CD"/>
                </a:solidFill>
                <a:latin typeface="Consolas" panose="020B0609020204030204" pitchFamily="49" charset="0"/>
              </a:rPr>
              <a:t>var</a:t>
            </a:r>
            <a:r>
              <a:rPr lang="sv-SE" dirty="0">
                <a:latin typeface="Consolas" panose="020B0609020204030204" pitchFamily="49" charset="0"/>
              </a:rPr>
              <a:t> t = </a:t>
            </a:r>
            <a:r>
              <a:rPr lang="sv-SE" dirty="0" err="1">
                <a:latin typeface="Consolas" panose="020B0609020204030204" pitchFamily="49" charset="0"/>
              </a:rPr>
              <a:t>document.createTextNode</a:t>
            </a:r>
            <a:r>
              <a:rPr lang="sv-SE" dirty="0">
                <a:latin typeface="Consolas" panose="020B0609020204030204" pitchFamily="49" charset="0"/>
              </a:rPr>
              <a:t>(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"</a:t>
            </a:r>
            <a:r>
              <a:rPr lang="sv-SE" dirty="0" err="1">
                <a:solidFill>
                  <a:srgbClr val="A52A2A"/>
                </a:solidFill>
                <a:latin typeface="Consolas" panose="020B0609020204030204" pitchFamily="49" charset="0"/>
              </a:rPr>
              <a:t>This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 is a </a:t>
            </a:r>
            <a:r>
              <a:rPr lang="sv-SE" dirty="0" err="1">
                <a:solidFill>
                  <a:srgbClr val="A52A2A"/>
                </a:solidFill>
                <a:latin typeface="Consolas" panose="020B0609020204030204" pitchFamily="49" charset="0"/>
              </a:rPr>
              <a:t>paragraph</a:t>
            </a:r>
            <a:r>
              <a:rPr lang="sv-SE" dirty="0">
                <a:solidFill>
                  <a:srgbClr val="A52A2A"/>
                </a:solidFill>
                <a:latin typeface="Consolas" panose="020B0609020204030204" pitchFamily="49" charset="0"/>
              </a:rPr>
              <a:t>"</a:t>
            </a:r>
            <a:r>
              <a:rPr lang="sv-SE" dirty="0">
                <a:latin typeface="Consolas" panose="020B0609020204030204" pitchFamily="49" charset="0"/>
              </a:rPr>
              <a:t>);       </a:t>
            </a:r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sv-SE" dirty="0" err="1">
                <a:solidFill>
                  <a:srgbClr val="008000"/>
                </a:solidFill>
                <a:latin typeface="Consolas" panose="020B0609020204030204" pitchFamily="49" charset="0"/>
              </a:rPr>
              <a:t>Create</a:t>
            </a:r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> a text </a:t>
            </a:r>
            <a:r>
              <a:rPr lang="sv-SE" dirty="0" err="1" smtClean="0">
                <a:solidFill>
                  <a:srgbClr val="008000"/>
                </a:solidFill>
                <a:latin typeface="Consolas" panose="020B0609020204030204" pitchFamily="49" charset="0"/>
              </a:rPr>
              <a:t>node</a:t>
            </a:r>
            <a:endParaRPr lang="sv-SE" dirty="0" smtClean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/>
            </a:r>
            <a:b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sv-SE" dirty="0" err="1">
                <a:latin typeface="Consolas" panose="020B0609020204030204" pitchFamily="49" charset="0"/>
              </a:rPr>
              <a:t>para.appendChild</a:t>
            </a:r>
            <a:r>
              <a:rPr lang="sv-SE" dirty="0">
                <a:latin typeface="Consolas" panose="020B0609020204030204" pitchFamily="49" charset="0"/>
              </a:rPr>
              <a:t>(t);                                          </a:t>
            </a:r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sv-SE" dirty="0" err="1">
                <a:solidFill>
                  <a:srgbClr val="008000"/>
                </a:solidFill>
                <a:latin typeface="Consolas" panose="020B0609020204030204" pitchFamily="49" charset="0"/>
              </a:rPr>
              <a:t>Append</a:t>
            </a:r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> the text to &lt;p</a:t>
            </a:r>
            <a:r>
              <a:rPr lang="sv-SE" dirty="0" smtClean="0">
                <a:solidFill>
                  <a:srgbClr val="008000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/>
            </a:r>
            <a:b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</a:br>
            <a:r>
              <a:rPr lang="sv-SE" dirty="0" err="1">
                <a:latin typeface="Consolas" panose="020B0609020204030204" pitchFamily="49" charset="0"/>
              </a:rPr>
              <a:t>document.body.appendChild</a:t>
            </a:r>
            <a:r>
              <a:rPr lang="sv-SE" dirty="0">
                <a:latin typeface="Consolas" panose="020B0609020204030204" pitchFamily="49" charset="0"/>
              </a:rPr>
              <a:t>(para);                              </a:t>
            </a:r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sv-SE" dirty="0" err="1">
                <a:solidFill>
                  <a:srgbClr val="008000"/>
                </a:solidFill>
                <a:latin typeface="Consolas" panose="020B0609020204030204" pitchFamily="49" charset="0"/>
              </a:rPr>
              <a:t>Append</a:t>
            </a:r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> &lt;p&gt; to &lt;</a:t>
            </a:r>
            <a:r>
              <a:rPr lang="sv-SE" dirty="0" err="1">
                <a:solidFill>
                  <a:srgbClr val="008000"/>
                </a:solidFill>
                <a:latin typeface="Consolas" panose="020B0609020204030204" pitchFamily="49" charset="0"/>
              </a:rPr>
              <a:t>body</a:t>
            </a:r>
            <a:r>
              <a:rPr lang="sv-SE" dirty="0">
                <a:solidFill>
                  <a:srgbClr val="008000"/>
                </a:solidFill>
                <a:latin typeface="Consolas" panose="020B0609020204030204" pitchFamily="49" charset="0"/>
              </a:rPr>
              <a:t>&gt;</a:t>
            </a:r>
            <a:endParaRPr lang="sv-SE" dirty="0"/>
          </a:p>
        </p:txBody>
      </p:sp>
      <p:sp>
        <p:nvSpPr>
          <p:cNvPr id="7" name="TextBox 6"/>
          <p:cNvSpPr txBox="1"/>
          <p:nvPr/>
        </p:nvSpPr>
        <p:spPr>
          <a:xfrm>
            <a:off x="3247222" y="871995"/>
            <a:ext cx="34099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 err="1" smtClean="0"/>
              <a:t>Skapa</a:t>
            </a:r>
            <a:r>
              <a:rPr lang="en-US" sz="1600" dirty="0" smtClean="0"/>
              <a:t> </a:t>
            </a:r>
            <a:r>
              <a:rPr lang="en-US" sz="1600" dirty="0" err="1" smtClean="0"/>
              <a:t>och</a:t>
            </a:r>
            <a:r>
              <a:rPr lang="en-US" sz="1600" dirty="0" smtClean="0"/>
              <a:t> </a:t>
            </a:r>
            <a:r>
              <a:rPr lang="en-US" sz="1600" dirty="0" err="1" smtClean="0"/>
              <a:t>lägga</a:t>
            </a:r>
            <a:r>
              <a:rPr lang="en-US" sz="1600" dirty="0" smtClean="0"/>
              <a:t> till </a:t>
            </a:r>
            <a:r>
              <a:rPr lang="en-US" sz="1600" dirty="0" err="1" smtClean="0"/>
              <a:t>i</a:t>
            </a:r>
            <a:r>
              <a:rPr lang="en-US" sz="1600" dirty="0" smtClean="0"/>
              <a:t> </a:t>
            </a:r>
            <a:r>
              <a:rPr lang="en-US" sz="1600" dirty="0" err="1" smtClean="0"/>
              <a:t>domen</a:t>
            </a:r>
            <a:endParaRPr lang="en-US" sz="1600" dirty="0" smtClean="0"/>
          </a:p>
          <a:p>
            <a:pPr algn="ctr"/>
            <a:endParaRPr lang="en-US" sz="1600" dirty="0" smtClean="0"/>
          </a:p>
          <a:p>
            <a:pPr algn="ctr"/>
            <a:r>
              <a:rPr lang="en-US" sz="1600" dirty="0" err="1" smtClean="0"/>
              <a:t>Låt</a:t>
            </a:r>
            <a:r>
              <a:rPr lang="en-US" sz="1600" dirty="0" smtClean="0"/>
              <a:t> </a:t>
            </a:r>
            <a:r>
              <a:rPr lang="en-US" sz="1600" dirty="0" err="1" smtClean="0"/>
              <a:t>oss</a:t>
            </a:r>
            <a:r>
              <a:rPr lang="en-US" sz="1600" dirty="0" smtClean="0"/>
              <a:t> kola </a:t>
            </a:r>
            <a:r>
              <a:rPr lang="en-US" sz="1600" dirty="0" err="1" smtClean="0"/>
              <a:t>på</a:t>
            </a:r>
            <a:r>
              <a:rPr lang="en-US" sz="1600" dirty="0" smtClean="0"/>
              <a:t> w3schools </a:t>
            </a:r>
            <a:r>
              <a:rPr lang="en-US" sz="1600" dirty="0" err="1" smtClean="0"/>
              <a:t>exempel</a:t>
            </a:r>
            <a:endParaRPr lang="sv-SE" sz="1600" dirty="0"/>
          </a:p>
        </p:txBody>
      </p:sp>
      <p:cxnSp>
        <p:nvCxnSpPr>
          <p:cNvPr id="9" name="Elbow Connector 8"/>
          <p:cNvCxnSpPr>
            <a:endCxn id="22" idx="1"/>
          </p:cNvCxnSpPr>
          <p:nvPr/>
        </p:nvCxnSpPr>
        <p:spPr>
          <a:xfrm rot="16200000" flipH="1">
            <a:off x="-674743" y="3476754"/>
            <a:ext cx="2871802" cy="911003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05656" y="2496358"/>
            <a:ext cx="476664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1216660" y="4567938"/>
            <a:ext cx="7683500" cy="16004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>
                <a:solidFill>
                  <a:srgbClr val="3A3A3A"/>
                </a:solidFill>
                <a:latin typeface="Courier New" panose="02070309020205020404" pitchFamily="49" charset="0"/>
              </a:rPr>
              <a:t>Alternativ</a:t>
            </a:r>
            <a:r>
              <a:rPr lang="en-US" b="1" dirty="0" smtClean="0">
                <a:solidFill>
                  <a:srgbClr val="3A3A3A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 err="1" smtClean="0">
                <a:solidFill>
                  <a:srgbClr val="3A3A3A"/>
                </a:solidFill>
                <a:latin typeface="Courier New" panose="02070309020205020404" pitchFamily="49" charset="0"/>
              </a:rPr>
              <a:t>istället</a:t>
            </a:r>
            <a:r>
              <a:rPr lang="en-US" b="1" dirty="0" smtClean="0">
                <a:solidFill>
                  <a:srgbClr val="3A3A3A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 err="1" smtClean="0">
                <a:solidFill>
                  <a:srgbClr val="3A3A3A"/>
                </a:solidFill>
                <a:latin typeface="Courier New" panose="02070309020205020404" pitchFamily="49" charset="0"/>
              </a:rPr>
              <a:t>för</a:t>
            </a:r>
            <a:r>
              <a:rPr lang="en-US" b="1" dirty="0" smtClean="0">
                <a:solidFill>
                  <a:srgbClr val="3A3A3A"/>
                </a:solidFill>
                <a:latin typeface="Courier New" panose="02070309020205020404" pitchFamily="49" charset="0"/>
              </a:rPr>
              <a:t> </a:t>
            </a:r>
            <a:r>
              <a:rPr lang="en-US" b="1" dirty="0" err="1" smtClean="0">
                <a:solidFill>
                  <a:srgbClr val="3A3A3A"/>
                </a:solidFill>
                <a:latin typeface="Courier New" panose="02070309020205020404" pitchFamily="49" charset="0"/>
              </a:rPr>
              <a:t>createTextNode</a:t>
            </a:r>
            <a:r>
              <a:rPr lang="en-US" b="1" dirty="0" smtClean="0">
                <a:solidFill>
                  <a:srgbClr val="3A3A3A"/>
                </a:solidFill>
                <a:latin typeface="Courier New" panose="02070309020205020404" pitchFamily="49" charset="0"/>
              </a:rPr>
              <a:t> (</a:t>
            </a:r>
            <a:r>
              <a:rPr lang="en-US" b="1" dirty="0" err="1" smtClean="0">
                <a:solidFill>
                  <a:srgbClr val="3A3A3A"/>
                </a:solidFill>
                <a:latin typeface="Courier New" panose="02070309020205020404" pitchFamily="49" charset="0"/>
              </a:rPr>
              <a:t>ovan</a:t>
            </a:r>
            <a:r>
              <a:rPr lang="en-US" b="1" dirty="0" smtClean="0">
                <a:solidFill>
                  <a:srgbClr val="3A3A3A"/>
                </a:solidFill>
                <a:latin typeface="Courier New" panose="02070309020205020404" pitchFamily="49" charset="0"/>
              </a:rPr>
              <a:t>): </a:t>
            </a:r>
          </a:p>
          <a:p>
            <a:r>
              <a:rPr lang="en-US" dirty="0" smtClean="0">
                <a:solidFill>
                  <a:srgbClr val="3A3A3A"/>
                </a:solidFill>
                <a:latin typeface="Courier New" panose="02070309020205020404" pitchFamily="49" charset="0"/>
              </a:rPr>
              <a:t/>
            </a:r>
            <a:br>
              <a:rPr lang="en-US" dirty="0" smtClean="0">
                <a:solidFill>
                  <a:srgbClr val="3A3A3A"/>
                </a:solidFill>
                <a:latin typeface="Courier New" panose="02070309020205020404" pitchFamily="49" charset="0"/>
              </a:rPr>
            </a:br>
            <a:r>
              <a:rPr lang="en-US" dirty="0" err="1" smtClean="0">
                <a:solidFill>
                  <a:srgbClr val="3A3A3A"/>
                </a:solidFill>
                <a:latin typeface="+mj-lt"/>
              </a:rPr>
              <a:t>par.textContent</a:t>
            </a:r>
            <a:r>
              <a:rPr lang="en-US" dirty="0" smtClean="0">
                <a:solidFill>
                  <a:srgbClr val="3A3A3A"/>
                </a:solidFill>
                <a:latin typeface="+mj-lt"/>
              </a:rPr>
              <a:t> </a:t>
            </a:r>
            <a:r>
              <a:rPr lang="en-US" dirty="0">
                <a:solidFill>
                  <a:srgbClr val="3A3A3A"/>
                </a:solidFill>
                <a:latin typeface="+mj-lt"/>
              </a:rPr>
              <a:t>= </a:t>
            </a:r>
            <a:r>
              <a:rPr lang="en-US" dirty="0" smtClean="0">
                <a:solidFill>
                  <a:srgbClr val="3A3A3A"/>
                </a:solidFill>
                <a:latin typeface="+mj-lt"/>
              </a:rPr>
              <a:t>"</a:t>
            </a:r>
            <a:r>
              <a:rPr lang="sv-SE" dirty="0">
                <a:solidFill>
                  <a:srgbClr val="A52A2A"/>
                </a:solidFill>
                <a:latin typeface="+mj-lt"/>
              </a:rPr>
              <a:t> </a:t>
            </a:r>
            <a:r>
              <a:rPr lang="sv-SE" dirty="0" err="1">
                <a:solidFill>
                  <a:srgbClr val="A52A2A"/>
                </a:solidFill>
                <a:latin typeface="+mj-lt"/>
              </a:rPr>
              <a:t>This</a:t>
            </a:r>
            <a:r>
              <a:rPr lang="sv-SE" dirty="0">
                <a:solidFill>
                  <a:srgbClr val="A52A2A"/>
                </a:solidFill>
                <a:latin typeface="+mj-lt"/>
              </a:rPr>
              <a:t> is a </a:t>
            </a:r>
            <a:r>
              <a:rPr lang="sv-SE" dirty="0" err="1">
                <a:solidFill>
                  <a:srgbClr val="A52A2A"/>
                </a:solidFill>
                <a:latin typeface="+mj-lt"/>
              </a:rPr>
              <a:t>paragraph</a:t>
            </a:r>
            <a:r>
              <a:rPr lang="en-US" dirty="0" smtClean="0">
                <a:solidFill>
                  <a:srgbClr val="3A3A3A"/>
                </a:solidFill>
                <a:latin typeface="+mj-lt"/>
              </a:rPr>
              <a:t>.";</a:t>
            </a:r>
          </a:p>
          <a:p>
            <a:endParaRPr lang="en-US" dirty="0">
              <a:solidFill>
                <a:srgbClr val="3A3A3A"/>
              </a:solidFill>
              <a:latin typeface="+mj-lt"/>
            </a:endParaRPr>
          </a:p>
          <a:p>
            <a:r>
              <a:rPr lang="en-US" dirty="0" smtClean="0">
                <a:solidFill>
                  <a:srgbClr val="3A3A3A"/>
                </a:solidFill>
                <a:latin typeface="+mj-lt"/>
              </a:rPr>
              <a:t>Eller</a:t>
            </a:r>
          </a:p>
          <a:p>
            <a:endParaRPr lang="en-US" dirty="0">
              <a:solidFill>
                <a:srgbClr val="3A3A3A"/>
              </a:solidFill>
              <a:latin typeface="+mj-lt"/>
            </a:endParaRPr>
          </a:p>
          <a:p>
            <a:r>
              <a:rPr lang="en-US" dirty="0" err="1" smtClean="0">
                <a:solidFill>
                  <a:srgbClr val="3A3A3A"/>
                </a:solidFill>
                <a:latin typeface="+mj-lt"/>
              </a:rPr>
              <a:t>par.innerHTML</a:t>
            </a:r>
            <a:r>
              <a:rPr lang="en-US" dirty="0" smtClean="0">
                <a:solidFill>
                  <a:srgbClr val="3A3A3A"/>
                </a:solidFill>
                <a:latin typeface="+mj-lt"/>
              </a:rPr>
              <a:t>(“</a:t>
            </a:r>
            <a:r>
              <a:rPr lang="en-US" dirty="0" err="1" smtClean="0">
                <a:solidFill>
                  <a:srgbClr val="3A3A3A"/>
                </a:solidFill>
                <a:latin typeface="+mj-lt"/>
              </a:rPr>
              <a:t>hejsan</a:t>
            </a:r>
            <a:r>
              <a:rPr lang="en-US" dirty="0" smtClean="0">
                <a:solidFill>
                  <a:srgbClr val="3A3A3A"/>
                </a:solidFill>
                <a:latin typeface="+mj-lt"/>
              </a:rPr>
              <a:t>”);</a:t>
            </a:r>
            <a:endParaRPr lang="sv-SE" dirty="0">
              <a:latin typeface="+mj-l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283778" y="4763229"/>
            <a:ext cx="3519766" cy="160043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sv-SE" dirty="0" smtClean="0"/>
              <a:t>Exempel:</a:t>
            </a:r>
          </a:p>
          <a:p>
            <a:endParaRPr lang="sv-SE" dirty="0"/>
          </a:p>
          <a:p>
            <a:r>
              <a:rPr lang="sv-SE" dirty="0" smtClean="0"/>
              <a:t>var</a:t>
            </a:r>
            <a:r>
              <a:rPr lang="sv-SE" dirty="0"/>
              <a:t> para = </a:t>
            </a:r>
            <a:r>
              <a:rPr lang="sv-SE" dirty="0" err="1"/>
              <a:t>document.createElement</a:t>
            </a:r>
            <a:r>
              <a:rPr lang="sv-SE" dirty="0"/>
              <a:t>("P");</a:t>
            </a:r>
          </a:p>
          <a:p>
            <a:r>
              <a:rPr lang="sv-SE" dirty="0" smtClean="0"/>
              <a:t/>
            </a:r>
            <a:br>
              <a:rPr lang="sv-SE" dirty="0" smtClean="0"/>
            </a:br>
            <a:r>
              <a:rPr lang="sv-SE" dirty="0" err="1" smtClean="0"/>
              <a:t>para.textContent</a:t>
            </a:r>
            <a:r>
              <a:rPr lang="sv-SE" dirty="0" smtClean="0"/>
              <a:t> </a:t>
            </a:r>
            <a:r>
              <a:rPr lang="sv-SE" dirty="0"/>
              <a:t>= " </a:t>
            </a:r>
            <a:r>
              <a:rPr lang="sv-SE" dirty="0" err="1"/>
              <a:t>This</a:t>
            </a:r>
            <a:r>
              <a:rPr lang="sv-SE" dirty="0"/>
              <a:t> is a </a:t>
            </a:r>
            <a:r>
              <a:rPr lang="sv-SE" dirty="0" err="1"/>
              <a:t>paragraph</a:t>
            </a:r>
            <a:r>
              <a:rPr lang="sv-SE" dirty="0"/>
              <a:t>.";</a:t>
            </a:r>
          </a:p>
          <a:p>
            <a:r>
              <a:rPr lang="sv-SE" dirty="0" smtClean="0"/>
              <a:t/>
            </a:r>
            <a:br>
              <a:rPr lang="sv-SE" dirty="0" smtClean="0"/>
            </a:br>
            <a:r>
              <a:rPr lang="sv-SE" dirty="0" err="1" smtClean="0"/>
              <a:t>document.body.appendChild</a:t>
            </a:r>
            <a:r>
              <a:rPr lang="sv-SE" dirty="0" smtClean="0"/>
              <a:t>(para</a:t>
            </a:r>
            <a:r>
              <a:rPr lang="sv-SE" dirty="0"/>
              <a:t>);  </a:t>
            </a:r>
          </a:p>
        </p:txBody>
      </p:sp>
    </p:spTree>
    <p:extLst>
      <p:ext uri="{BB962C8B-B14F-4D97-AF65-F5344CB8AC3E}">
        <p14:creationId xmlns:p14="http://schemas.microsoft.com/office/powerpoint/2010/main" val="339348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6" name="Rectangle 5"/>
          <p:cNvSpPr/>
          <p:nvPr/>
        </p:nvSpPr>
        <p:spPr>
          <a:xfrm>
            <a:off x="447675" y="2052320"/>
            <a:ext cx="9009000" cy="3027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/>
              <a:t>Event </a:t>
            </a:r>
            <a:r>
              <a:rPr lang="en-US" sz="4800" dirty="0" err="1" smtClean="0"/>
              <a:t>hantering</a:t>
            </a:r>
            <a:endParaRPr lang="sv-SE" sz="4800" dirty="0"/>
          </a:p>
        </p:txBody>
      </p:sp>
    </p:spTree>
    <p:extLst>
      <p:ext uri="{BB962C8B-B14F-4D97-AF65-F5344CB8AC3E}">
        <p14:creationId xmlns:p14="http://schemas.microsoft.com/office/powerpoint/2010/main" val="374945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66421" y="2275839"/>
            <a:ext cx="597150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Event </a:t>
            </a:r>
            <a:r>
              <a:rPr lang="en-US" sz="2000" b="1" dirty="0" err="1" smtClean="0"/>
              <a:t>kan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förklaras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som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händelser</a:t>
            </a:r>
            <a:endParaRPr lang="en-US" sz="2000" b="1" dirty="0" smtClean="0"/>
          </a:p>
          <a:p>
            <a:endParaRPr lang="en-US" sz="2000" b="1" dirty="0"/>
          </a:p>
          <a:p>
            <a:r>
              <a:rPr lang="en-US" sz="2000" b="1" dirty="0" err="1" smtClean="0"/>
              <a:t>Händelserna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kan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ske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när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användaren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gör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något</a:t>
            </a:r>
            <a:endParaRPr lang="en-US" sz="2000" b="1" dirty="0" smtClean="0"/>
          </a:p>
          <a:p>
            <a:endParaRPr lang="en-US" sz="2000" b="1" dirty="0"/>
          </a:p>
          <a:p>
            <a:r>
              <a:rPr lang="en-US" sz="2000" b="1" dirty="0" err="1" smtClean="0"/>
              <a:t>eller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något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som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sker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från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webbläsarens</a:t>
            </a:r>
            <a:r>
              <a:rPr lang="en-US" sz="2000" b="1" dirty="0" smtClean="0"/>
              <a:t> </a:t>
            </a:r>
            <a:r>
              <a:rPr lang="en-US" sz="2000" b="1" dirty="0" err="1" smtClean="0"/>
              <a:t>sida</a:t>
            </a:r>
            <a:endParaRPr lang="sv-SE" sz="2000" b="1" dirty="0"/>
          </a:p>
        </p:txBody>
      </p:sp>
    </p:spTree>
    <p:extLst>
      <p:ext uri="{BB962C8B-B14F-4D97-AF65-F5344CB8AC3E}">
        <p14:creationId xmlns:p14="http://schemas.microsoft.com/office/powerpoint/2010/main" val="79734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3577" y="3190240"/>
            <a:ext cx="97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 smtClean="0"/>
              <a:t>När</a:t>
            </a:r>
            <a:r>
              <a:rPr lang="en-US" sz="1800" dirty="0" smtClean="0"/>
              <a:t> </a:t>
            </a:r>
            <a:r>
              <a:rPr lang="en-US" sz="1800" dirty="0" err="1" smtClean="0"/>
              <a:t>en</a:t>
            </a:r>
            <a:r>
              <a:rPr lang="en-US" sz="1800" dirty="0" smtClean="0"/>
              <a:t> </a:t>
            </a:r>
            <a:r>
              <a:rPr lang="en-US" sz="1800" dirty="0" err="1" smtClean="0"/>
              <a:t>händelse</a:t>
            </a:r>
            <a:r>
              <a:rPr lang="en-US" sz="1800" dirty="0" smtClean="0"/>
              <a:t> </a:t>
            </a:r>
            <a:r>
              <a:rPr lang="en-US" sz="1800" dirty="0" err="1" smtClean="0"/>
              <a:t>inträffar</a:t>
            </a:r>
            <a:r>
              <a:rPr lang="en-US" sz="1800" dirty="0" smtClean="0"/>
              <a:t> </a:t>
            </a:r>
            <a:r>
              <a:rPr lang="en-US" sz="1800" dirty="0" err="1" smtClean="0"/>
              <a:t>kan</a:t>
            </a:r>
            <a:r>
              <a:rPr lang="en-US" sz="1800" dirty="0" smtClean="0"/>
              <a:t> vi </a:t>
            </a:r>
            <a:r>
              <a:rPr lang="en-US" sz="1800" dirty="0" err="1" smtClean="0"/>
              <a:t>starta</a:t>
            </a:r>
            <a:r>
              <a:rPr lang="en-US" sz="1800" dirty="0" smtClean="0"/>
              <a:t> </a:t>
            </a:r>
            <a:r>
              <a:rPr lang="en-US" sz="1800" dirty="0" err="1" smtClean="0"/>
              <a:t>någon</a:t>
            </a:r>
            <a:r>
              <a:rPr lang="en-US" sz="1800" dirty="0" smtClean="0"/>
              <a:t> function </a:t>
            </a:r>
            <a:r>
              <a:rPr lang="en-US" sz="1800" dirty="0" err="1" smtClean="0"/>
              <a:t>eller</a:t>
            </a:r>
            <a:r>
              <a:rPr lang="en-US" sz="1800" dirty="0" smtClean="0"/>
              <a:t> </a:t>
            </a:r>
            <a:r>
              <a:rPr lang="en-US" sz="1800" dirty="0" err="1" smtClean="0"/>
              <a:t>göra</a:t>
            </a:r>
            <a:r>
              <a:rPr lang="en-US" sz="1800" dirty="0" smtClean="0"/>
              <a:t> </a:t>
            </a:r>
            <a:r>
              <a:rPr lang="en-US" sz="1800" dirty="0" err="1" smtClean="0"/>
              <a:t>något</a:t>
            </a:r>
            <a:r>
              <a:rPr lang="en-US" sz="1800" dirty="0" smtClean="0"/>
              <a:t> med </a:t>
            </a:r>
            <a:r>
              <a:rPr lang="en-US" sz="1800" dirty="0" err="1" smtClean="0"/>
              <a:t>vår</a:t>
            </a:r>
            <a:r>
              <a:rPr lang="en-US" sz="1800" dirty="0" smtClean="0"/>
              <a:t> </a:t>
            </a:r>
            <a:r>
              <a:rPr lang="en-US" sz="1800" dirty="0" err="1" smtClean="0"/>
              <a:t>javascript</a:t>
            </a:r>
            <a:r>
              <a:rPr lang="en-US" sz="1800" dirty="0" smtClean="0"/>
              <a:t> </a:t>
            </a:r>
            <a:r>
              <a:rPr lang="en-US" sz="1800" dirty="0" err="1" smtClean="0"/>
              <a:t>kod</a:t>
            </a:r>
            <a:endParaRPr lang="sv-SE" sz="1800" dirty="0"/>
          </a:p>
        </p:txBody>
      </p:sp>
    </p:spTree>
    <p:extLst>
      <p:ext uri="{BB962C8B-B14F-4D97-AF65-F5344CB8AC3E}">
        <p14:creationId xmlns:p14="http://schemas.microsoft.com/office/powerpoint/2010/main" val="346639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2483" y="2560320"/>
            <a:ext cx="9539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/>
              <a:t>Tidigare</a:t>
            </a:r>
            <a:r>
              <a:rPr lang="en-US" sz="1600" dirty="0" smtClean="0"/>
              <a:t> </a:t>
            </a:r>
            <a:r>
              <a:rPr lang="en-US" sz="1600" dirty="0" err="1" smtClean="0"/>
              <a:t>såg</a:t>
            </a:r>
            <a:r>
              <a:rPr lang="en-US" sz="1600" dirty="0" smtClean="0"/>
              <a:t> vi </a:t>
            </a:r>
            <a:r>
              <a:rPr lang="en-US" sz="1600" dirty="0" err="1" smtClean="0"/>
              <a:t>document.onload</a:t>
            </a:r>
            <a:r>
              <a:rPr lang="en-US" sz="1600" dirty="0" smtClean="0"/>
              <a:t> </a:t>
            </a:r>
            <a:r>
              <a:rPr lang="en-US" sz="1600" dirty="0" err="1" smtClean="0"/>
              <a:t>som</a:t>
            </a:r>
            <a:r>
              <a:rPr lang="en-US" sz="1600" dirty="0" smtClean="0"/>
              <a:t> </a:t>
            </a:r>
            <a:r>
              <a:rPr lang="en-US" sz="1600" dirty="0" err="1" smtClean="0"/>
              <a:t>inväntar</a:t>
            </a:r>
            <a:r>
              <a:rPr lang="en-US" sz="1600" dirty="0" smtClean="0"/>
              <a:t> DOM </a:t>
            </a:r>
            <a:r>
              <a:rPr lang="en-US" sz="1600" dirty="0" err="1" smtClean="0"/>
              <a:t>strukturen</a:t>
            </a:r>
            <a:r>
              <a:rPr lang="en-US" sz="1600" dirty="0" smtClean="0"/>
              <a:t> </a:t>
            </a:r>
            <a:r>
              <a:rPr lang="en-US" sz="1600" dirty="0" err="1" smtClean="0"/>
              <a:t>innan</a:t>
            </a:r>
            <a:r>
              <a:rPr lang="en-US" sz="1600" dirty="0" smtClean="0"/>
              <a:t> den </a:t>
            </a:r>
            <a:r>
              <a:rPr lang="en-US" sz="1600" dirty="0" err="1" smtClean="0"/>
              <a:t>triggas</a:t>
            </a:r>
            <a:r>
              <a:rPr lang="en-US" sz="1600" dirty="0" smtClean="0"/>
              <a:t>. </a:t>
            </a:r>
            <a:r>
              <a:rPr lang="en-US" sz="1600" dirty="0" err="1" smtClean="0"/>
              <a:t>Vilket</a:t>
            </a:r>
            <a:r>
              <a:rPr lang="en-US" sz="1600" dirty="0" smtClean="0"/>
              <a:t> vi </a:t>
            </a:r>
            <a:r>
              <a:rPr lang="en-US" sz="1600" dirty="0" err="1" smtClean="0"/>
              <a:t>kan</a:t>
            </a:r>
            <a:r>
              <a:rPr lang="en-US" sz="1600" dirty="0" smtClean="0"/>
              <a:t> </a:t>
            </a:r>
            <a:r>
              <a:rPr lang="en-US" sz="1600" dirty="0" err="1" smtClean="0"/>
              <a:t>använda</a:t>
            </a:r>
            <a:r>
              <a:rPr lang="en-US" sz="1600" dirty="0" smtClean="0"/>
              <a:t> </a:t>
            </a:r>
            <a:r>
              <a:rPr lang="en-US" sz="1600" dirty="0" err="1" smtClean="0"/>
              <a:t>för</a:t>
            </a:r>
            <a:r>
              <a:rPr lang="en-US" sz="1600" dirty="0" smtClean="0"/>
              <a:t> </a:t>
            </a:r>
            <a:r>
              <a:rPr lang="en-US" sz="1600" dirty="0" err="1" smtClean="0"/>
              <a:t>att</a:t>
            </a:r>
            <a:r>
              <a:rPr lang="en-US" sz="1600" dirty="0" smtClean="0"/>
              <a:t> </a:t>
            </a:r>
            <a:r>
              <a:rPr lang="en-US" sz="1600" dirty="0" err="1" smtClean="0"/>
              <a:t>då</a:t>
            </a:r>
            <a:r>
              <a:rPr lang="en-US" sz="1600" dirty="0" smtClean="0"/>
              <a:t> </a:t>
            </a:r>
            <a:r>
              <a:rPr lang="en-US" sz="1600" dirty="0" err="1" smtClean="0"/>
              <a:t>starta</a:t>
            </a:r>
            <a:r>
              <a:rPr lang="en-US" sz="1600" dirty="0" smtClean="0"/>
              <a:t> </a:t>
            </a:r>
            <a:r>
              <a:rPr lang="en-US" sz="1600" dirty="0" err="1" smtClean="0"/>
              <a:t>vårt</a:t>
            </a:r>
            <a:r>
              <a:rPr lang="en-US" sz="1600" dirty="0" smtClean="0"/>
              <a:t> </a:t>
            </a:r>
            <a:r>
              <a:rPr lang="en-US" sz="1600" dirty="0" err="1" smtClean="0"/>
              <a:t>javascript</a:t>
            </a:r>
            <a:r>
              <a:rPr lang="en-US" sz="1600" dirty="0" smtClean="0"/>
              <a:t> program.</a:t>
            </a:r>
          </a:p>
          <a:p>
            <a:pPr algn="ctr"/>
            <a:endParaRPr lang="en-US" sz="1600" dirty="0"/>
          </a:p>
          <a:p>
            <a:pPr algn="ctr"/>
            <a:r>
              <a:rPr lang="en-US" sz="1600" dirty="0" smtClean="0"/>
              <a:t>Vi </a:t>
            </a:r>
            <a:r>
              <a:rPr lang="en-US" sz="1600" dirty="0" err="1" smtClean="0"/>
              <a:t>kan</a:t>
            </a:r>
            <a:r>
              <a:rPr lang="en-US" sz="1600" dirty="0" smtClean="0"/>
              <a:t> </a:t>
            </a:r>
            <a:r>
              <a:rPr lang="en-US" sz="1600" dirty="0" err="1" smtClean="0"/>
              <a:t>även</a:t>
            </a:r>
            <a:r>
              <a:rPr lang="en-US" sz="1600" dirty="0" smtClean="0"/>
              <a:t> </a:t>
            </a:r>
            <a:r>
              <a:rPr lang="en-US" sz="1600" dirty="0" err="1" smtClean="0"/>
              <a:t>kolla</a:t>
            </a:r>
            <a:r>
              <a:rPr lang="en-US" sz="1600" dirty="0" smtClean="0"/>
              <a:t> </a:t>
            </a:r>
            <a:r>
              <a:rPr lang="en-US" sz="1600" dirty="0" err="1" smtClean="0"/>
              <a:t>ifall</a:t>
            </a:r>
            <a:r>
              <a:rPr lang="en-US" sz="1600" dirty="0" smtClean="0"/>
              <a:t> </a:t>
            </a:r>
            <a:r>
              <a:rPr lang="en-US" sz="1600" dirty="0" err="1" smtClean="0"/>
              <a:t>användaren</a:t>
            </a:r>
            <a:r>
              <a:rPr lang="en-US" sz="1600" dirty="0" smtClean="0"/>
              <a:t> </a:t>
            </a:r>
            <a:r>
              <a:rPr lang="en-US" sz="1600" dirty="0" err="1" smtClean="0"/>
              <a:t>gör</a:t>
            </a:r>
            <a:r>
              <a:rPr lang="en-US" sz="1600" dirty="0" smtClean="0"/>
              <a:t> </a:t>
            </a:r>
            <a:r>
              <a:rPr lang="en-US" sz="1600" dirty="0" err="1" smtClean="0"/>
              <a:t>något</a:t>
            </a:r>
            <a:r>
              <a:rPr lang="en-US" sz="1600" dirty="0" smtClean="0"/>
              <a:t>. </a:t>
            </a:r>
          </a:p>
          <a:p>
            <a:pPr algn="ctr"/>
            <a:endParaRPr lang="en-US" sz="1600" dirty="0"/>
          </a:p>
          <a:p>
            <a:pPr algn="ctr"/>
            <a:endParaRPr lang="sv-SE" sz="1600" dirty="0"/>
          </a:p>
        </p:txBody>
      </p:sp>
    </p:spTree>
    <p:extLst>
      <p:ext uri="{BB962C8B-B14F-4D97-AF65-F5344CB8AC3E}">
        <p14:creationId xmlns:p14="http://schemas.microsoft.com/office/powerpoint/2010/main" val="2694262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3577" y="1737360"/>
            <a:ext cx="936666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 </a:t>
            </a:r>
            <a:r>
              <a:rPr lang="en-US" dirty="0" err="1" smtClean="0"/>
              <a:t>kan</a:t>
            </a:r>
            <a:r>
              <a:rPr lang="en-US" dirty="0" smtClean="0"/>
              <a:t> </a:t>
            </a:r>
            <a:r>
              <a:rPr lang="en-US" dirty="0" err="1" smtClean="0"/>
              <a:t>använda</a:t>
            </a:r>
            <a:r>
              <a:rPr lang="en-US" dirty="0" smtClean="0"/>
              <a:t> </a:t>
            </a:r>
            <a:r>
              <a:rPr lang="sv-SE" i="1" dirty="0" err="1"/>
              <a:t>inline</a:t>
            </a:r>
            <a:r>
              <a:rPr lang="sv-SE" i="1" dirty="0"/>
              <a:t> event </a:t>
            </a:r>
            <a:r>
              <a:rPr lang="sv-SE" i="1" dirty="0" err="1"/>
              <a:t>registration</a:t>
            </a:r>
            <a:r>
              <a:rPr lang="sv-SE" i="1" dirty="0"/>
              <a:t> </a:t>
            </a:r>
            <a:r>
              <a:rPr lang="sv-SE" i="1" dirty="0" err="1" smtClean="0"/>
              <a:t>model</a:t>
            </a:r>
            <a:r>
              <a:rPr lang="sv-SE" i="1" dirty="0" smtClean="0"/>
              <a:t> – Den äldsta eventhanteringen som härstammar från de tidigaste dagarna av </a:t>
            </a:r>
            <a:r>
              <a:rPr lang="sv-SE" i="1" dirty="0" err="1" smtClean="0"/>
              <a:t>javascript</a:t>
            </a:r>
            <a:endParaRPr lang="sv-SE" i="1" dirty="0" smtClean="0"/>
          </a:p>
          <a:p>
            <a:endParaRPr lang="en-US" i="1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	</a:t>
            </a:r>
          </a:p>
          <a:p>
            <a:endParaRPr lang="en-US" dirty="0" smtClean="0"/>
          </a:p>
          <a:p>
            <a:r>
              <a:rPr lang="en-US" dirty="0" smtClean="0"/>
              <a:t>Problem: 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 err="1" smtClean="0"/>
              <a:t>Skrivs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html </a:t>
            </a:r>
            <a:r>
              <a:rPr lang="en-US" dirty="0" err="1" smtClean="0"/>
              <a:t>koden</a:t>
            </a:r>
            <a:endParaRPr lang="en-US" dirty="0" smtClean="0"/>
          </a:p>
          <a:p>
            <a:pPr marL="342900" indent="-342900">
              <a:buAutoNum type="arabicPeriod"/>
            </a:pPr>
            <a:r>
              <a:rPr lang="en-US" dirty="0" smtClean="0">
                <a:solidFill>
                  <a:schemeClr val="tx1"/>
                </a:solidFill>
              </a:rPr>
              <a:t>Om </a:t>
            </a:r>
            <a:r>
              <a:rPr lang="en-US" dirty="0" err="1" smtClean="0">
                <a:solidFill>
                  <a:schemeClr val="tx1"/>
                </a:solidFill>
              </a:rPr>
              <a:t>ni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vill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lägga</a:t>
            </a:r>
            <a:r>
              <a:rPr lang="en-US" dirty="0" smtClean="0">
                <a:solidFill>
                  <a:schemeClr val="tx1"/>
                </a:solidFill>
              </a:rPr>
              <a:t> till </a:t>
            </a:r>
            <a:r>
              <a:rPr lang="en-US" dirty="0" err="1" smtClean="0">
                <a:solidFill>
                  <a:schemeClr val="tx1"/>
                </a:solidFill>
              </a:rPr>
              <a:t>flera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eventhanterare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på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samma</a:t>
            </a:r>
            <a:r>
              <a:rPr lang="en-US" dirty="0" smtClean="0">
                <a:solidFill>
                  <a:schemeClr val="tx1"/>
                </a:solidFill>
              </a:rPr>
              <a:t> element </a:t>
            </a:r>
            <a:r>
              <a:rPr lang="en-US" dirty="0" err="1" smtClean="0">
                <a:solidFill>
                  <a:schemeClr val="tx1"/>
                </a:solidFill>
              </a:rPr>
              <a:t>kan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det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vara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bökigt</a:t>
            </a:r>
            <a:r>
              <a:rPr lang="en-US" dirty="0" smtClean="0">
                <a:solidFill>
                  <a:schemeClr val="tx1"/>
                </a:solidFill>
              </a:rPr>
              <a:t>.</a:t>
            </a:r>
          </a:p>
          <a:p>
            <a:pPr marL="342900" indent="-342900">
              <a:buAutoNum type="arabicPeriod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AutoNum type="arabicPeriod"/>
            </a:pPr>
            <a:endParaRPr lang="sv-SE" dirty="0">
              <a:solidFill>
                <a:srgbClr val="FFFF00"/>
              </a:solidFill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3576" y="2380104"/>
            <a:ext cx="101388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2000" dirty="0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&lt;div </a:t>
            </a:r>
            <a:r>
              <a:rPr lang="sv-SE" altLang="sv-SE" sz="2000" dirty="0" err="1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lang="sv-SE" altLang="sv-SE" sz="2000" dirty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sv-SE" altLang="sv-SE" sz="2000" dirty="0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alert(’</a:t>
            </a:r>
            <a:r>
              <a:rPr lang="sv-SE" altLang="sv-SE" sz="2000" dirty="0" err="1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clicked</a:t>
            </a:r>
            <a:r>
              <a:rPr lang="sv-SE" altLang="sv-SE" sz="2000" dirty="0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')"&gt;	// Alert</a:t>
            </a:r>
            <a:r>
              <a:rPr lang="sv-SE" altLang="sv-SE" sz="1050" dirty="0" smtClean="0">
                <a:solidFill>
                  <a:schemeClr val="tx1"/>
                </a:solidFill>
              </a:rPr>
              <a:t> </a:t>
            </a:r>
            <a:endParaRPr lang="sv-SE" altLang="sv-SE" sz="4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3577" y="2807221"/>
            <a:ext cx="936666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2000" dirty="0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&lt;div </a:t>
            </a:r>
            <a:r>
              <a:rPr lang="sv-SE" altLang="sv-SE" sz="2000" dirty="0" err="1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lang="sv-SE" altLang="sv-SE" sz="2000" dirty="0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=”</a:t>
            </a:r>
            <a:r>
              <a:rPr lang="sv-SE" altLang="sv-SE" sz="2000" dirty="0" err="1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MyFunctionn</a:t>
            </a:r>
            <a:r>
              <a:rPr lang="sv-SE" altLang="sv-SE" sz="2000" dirty="0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()"&gt;   	// starta min funktion</a:t>
            </a:r>
            <a:r>
              <a:rPr lang="sv-SE" altLang="sv-SE" sz="1050" dirty="0" smtClean="0">
                <a:solidFill>
                  <a:schemeClr val="tx1"/>
                </a:solidFill>
              </a:rPr>
              <a:t> </a:t>
            </a:r>
            <a:endParaRPr lang="sv-SE" altLang="sv-SE" sz="4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8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Relaterad bild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3270" y="1603736"/>
            <a:ext cx="5755030" cy="4316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Bildresultat fÃ¶r cool events javascript 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77" y="1067136"/>
            <a:ext cx="3352800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Bildresultat fÃ¶r cool events javascript gif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2373" y="454609"/>
            <a:ext cx="3154599" cy="1749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0" y="5665510"/>
            <a:ext cx="9906000" cy="88611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sv-SE" noProof="1" smtClean="0"/>
              <a:t>Exempel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577" y="6174508"/>
            <a:ext cx="69801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/>
              <a:t>https://www.w3schools.com/js/tryit.asp?filename=tryjs_events_onblur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3577" y="5841362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Mer</a:t>
            </a:r>
            <a:r>
              <a:rPr lang="en-US" dirty="0" smtClean="0"/>
              <a:t> </a:t>
            </a:r>
            <a:r>
              <a:rPr lang="en-US" dirty="0" err="1" smtClean="0"/>
              <a:t>små</a:t>
            </a:r>
            <a:r>
              <a:rPr lang="en-US" dirty="0" smtClean="0"/>
              <a:t> </a:t>
            </a:r>
            <a:r>
              <a:rPr lang="en-US" dirty="0" err="1" smtClean="0"/>
              <a:t>exempel</a:t>
            </a:r>
            <a:endParaRPr lang="sv-SE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-18856" y="5656083"/>
            <a:ext cx="67024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5178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6163" y="1724538"/>
            <a:ext cx="907202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Om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er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eventhanterare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är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satt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på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ett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element med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en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default action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så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som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a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taggen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(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href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)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så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körs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först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vår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skapade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eventhantering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och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sen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elementets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default. </a:t>
            </a:r>
          </a:p>
          <a:p>
            <a:endParaRPr lang="en-US" sz="1800" dirty="0">
              <a:solidFill>
                <a:srgbClr val="242424"/>
              </a:solidFill>
              <a:latin typeface="georgia" panose="02040502050405020303" pitchFamily="18" charset="0"/>
            </a:endParaRPr>
          </a:p>
          <a:p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Det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går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att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stoppa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detta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genom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att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ange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return false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eller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retunera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det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från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funktionen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:</a:t>
            </a:r>
          </a:p>
          <a:p>
            <a:endParaRPr lang="en-US" sz="1800" dirty="0">
              <a:solidFill>
                <a:srgbClr val="242424"/>
              </a:solidFill>
              <a:latin typeface="georgia" panose="02040502050405020303" pitchFamily="18" charset="0"/>
            </a:endParaRPr>
          </a:p>
          <a:p>
            <a:endParaRPr lang="en-US" sz="1800" dirty="0" smtClean="0">
              <a:solidFill>
                <a:srgbClr val="242424"/>
              </a:solidFill>
              <a:latin typeface="georgia" panose="02040502050405020303" pitchFamily="18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47674" y="3245287"/>
            <a:ext cx="92246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1800" dirty="0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&lt;a </a:t>
            </a:r>
            <a:r>
              <a:rPr lang="sv-SE" altLang="sv-SE" sz="1800" dirty="0" err="1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href</a:t>
            </a:r>
            <a:r>
              <a:rPr lang="sv-SE" altLang="sv-SE" sz="1800" dirty="0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="somewhere.html” </a:t>
            </a:r>
            <a:r>
              <a:rPr lang="sv-SE" altLang="sv-SE" sz="1800" dirty="0" err="1" smtClean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lang="sv-SE" altLang="sv-SE" sz="1800" dirty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sv-SE" altLang="sv-SE" sz="1800" dirty="0" err="1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doSomething</a:t>
            </a:r>
            <a:r>
              <a:rPr lang="sv-SE" altLang="sv-SE" sz="1800" dirty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(); </a:t>
            </a:r>
            <a:r>
              <a:rPr lang="sv-SE" altLang="sv-SE" sz="1800" b="1" u="sng" dirty="0" err="1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sv-SE" altLang="sv-SE" sz="1800" b="1" u="sng" dirty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sv-SE" altLang="sv-SE" sz="1800" b="1" u="sng" dirty="0" err="1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sv-SE" altLang="sv-SE" sz="1800" dirty="0">
                <a:solidFill>
                  <a:srgbClr val="07060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"&gt;</a:t>
            </a:r>
            <a:r>
              <a:rPr lang="sv-SE" altLang="sv-SE" sz="1000" dirty="0">
                <a:solidFill>
                  <a:schemeClr val="tx1"/>
                </a:solidFill>
              </a:rPr>
              <a:t> </a:t>
            </a:r>
            <a:endParaRPr lang="sv-SE" altLang="sv-SE" sz="44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2262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16163" y="782662"/>
            <a:ext cx="9072023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För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att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komma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runt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problemet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med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att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skriva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i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html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koden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kan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man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även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göra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det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I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javascript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delen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:</a:t>
            </a:r>
          </a:p>
          <a:p>
            <a:endParaRPr lang="en-US" sz="1800" dirty="0">
              <a:solidFill>
                <a:srgbClr val="242424"/>
              </a:solidFill>
              <a:latin typeface="georgia" panose="02040502050405020303" pitchFamily="18" charset="0"/>
            </a:endParaRPr>
          </a:p>
          <a:p>
            <a:r>
              <a:rPr lang="sv-SE" dirty="0" err="1"/>
              <a:t>document.getElementById</a:t>
            </a:r>
            <a:r>
              <a:rPr lang="sv-SE" dirty="0"/>
              <a:t>("</a:t>
            </a:r>
            <a:r>
              <a:rPr lang="sv-SE" dirty="0" err="1"/>
              <a:t>mybutton</a:t>
            </a:r>
            <a:r>
              <a:rPr lang="sv-SE" dirty="0"/>
              <a:t>")</a:t>
            </a:r>
            <a:r>
              <a:rPr lang="sv-SE" u="sng" dirty="0"/>
              <a:t>.</a:t>
            </a:r>
            <a:r>
              <a:rPr lang="sv-SE" u="sng" dirty="0" err="1"/>
              <a:t>onclick</a:t>
            </a:r>
            <a:r>
              <a:rPr lang="sv-SE" u="sng" dirty="0"/>
              <a:t> = </a:t>
            </a:r>
            <a:r>
              <a:rPr lang="sv-SE" u="sng" dirty="0" err="1"/>
              <a:t>function</a:t>
            </a:r>
            <a:r>
              <a:rPr lang="sv-SE" u="sng" dirty="0"/>
              <a:t>(event) { ... </a:t>
            </a:r>
            <a:r>
              <a:rPr lang="sv-SE" u="sng" dirty="0" smtClean="0"/>
              <a:t>}</a:t>
            </a:r>
          </a:p>
          <a:p>
            <a:endParaRPr lang="en-US" u="sng" dirty="0"/>
          </a:p>
          <a:p>
            <a:r>
              <a:rPr lang="en-US" u="sng" dirty="0" smtClean="0"/>
              <a:t>Eller </a:t>
            </a:r>
          </a:p>
          <a:p>
            <a:endParaRPr lang="en-US" u="sng" dirty="0"/>
          </a:p>
          <a:p>
            <a:r>
              <a:rPr lang="sv-SE" altLang="sv-SE" dirty="0" err="1">
                <a:solidFill>
                  <a:srgbClr val="303336"/>
                </a:solidFill>
                <a:latin typeface="inherit"/>
              </a:rPr>
              <a:t>element.onclick</a:t>
            </a:r>
            <a:r>
              <a:rPr lang="sv-SE" altLang="sv-SE" dirty="0">
                <a:solidFill>
                  <a:srgbClr val="303336"/>
                </a:solidFill>
                <a:latin typeface="inherit"/>
              </a:rPr>
              <a:t> = </a:t>
            </a:r>
            <a:r>
              <a:rPr lang="sv-SE" altLang="sv-SE" dirty="0" err="1">
                <a:solidFill>
                  <a:srgbClr val="101094"/>
                </a:solidFill>
                <a:latin typeface="inherit"/>
              </a:rPr>
              <a:t>function</a:t>
            </a:r>
            <a:r>
              <a:rPr lang="sv-SE" altLang="sv-SE" dirty="0">
                <a:solidFill>
                  <a:srgbClr val="303336"/>
                </a:solidFill>
                <a:latin typeface="inherit"/>
              </a:rPr>
              <a:t> () { </a:t>
            </a:r>
            <a:endParaRPr lang="sv-SE" altLang="sv-SE" dirty="0" smtClean="0">
              <a:solidFill>
                <a:srgbClr val="858C93"/>
              </a:solidFill>
              <a:latin typeface="inherit"/>
            </a:endParaRPr>
          </a:p>
          <a:p>
            <a:r>
              <a:rPr lang="en-US" altLang="sv-SE" dirty="0" smtClean="0">
                <a:solidFill>
                  <a:srgbClr val="858C93"/>
                </a:solidFill>
                <a:latin typeface="inherit"/>
              </a:rPr>
              <a:t>	</a:t>
            </a:r>
            <a:r>
              <a:rPr lang="en-US" altLang="sv-SE" dirty="0" smtClean="0">
                <a:solidFill>
                  <a:schemeClr val="tx1"/>
                </a:solidFill>
                <a:latin typeface="inherit"/>
              </a:rPr>
              <a:t>console.log(“whatever”);</a:t>
            </a:r>
            <a:endParaRPr lang="sv-SE" altLang="sv-SE" dirty="0">
              <a:solidFill>
                <a:schemeClr val="tx1"/>
              </a:solidFill>
              <a:latin typeface="inherit"/>
            </a:endParaRPr>
          </a:p>
          <a:p>
            <a:r>
              <a:rPr lang="sv-SE" altLang="sv-SE" dirty="0" smtClean="0">
                <a:solidFill>
                  <a:srgbClr val="303336"/>
                </a:solidFill>
                <a:latin typeface="inherit"/>
              </a:rPr>
              <a:t>};</a:t>
            </a:r>
            <a:r>
              <a:rPr lang="sv-SE" altLang="sv-SE" sz="800" dirty="0" smtClean="0">
                <a:solidFill>
                  <a:schemeClr val="tx1"/>
                </a:solidFill>
              </a:rPr>
              <a:t> </a:t>
            </a:r>
            <a:endParaRPr lang="sv-SE" altLang="sv-SE" sz="3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sv-SE" u="sng" dirty="0" smtClean="0"/>
          </a:p>
          <a:p>
            <a:endParaRPr lang="en-US" sz="1800" u="sng" dirty="0">
              <a:solidFill>
                <a:srgbClr val="242424"/>
              </a:solidFill>
              <a:latin typeface="georgia" panose="02040502050405020303" pitchFamily="18" charset="0"/>
            </a:endParaRPr>
          </a:p>
          <a:p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Notera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att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du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fortfarande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inte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kan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lägga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till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flera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event till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samma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element,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vilket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kan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skapa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problem.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Orsaken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är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att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inline events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eller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onEvents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är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attribute till html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taggarna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och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därmed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kan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inte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flera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av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samma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</a:t>
            </a:r>
            <a:r>
              <a:rPr lang="en-US" sz="1800" dirty="0" err="1" smtClean="0">
                <a:solidFill>
                  <a:srgbClr val="242424"/>
                </a:solidFill>
                <a:latin typeface="georgia" panose="02040502050405020303" pitchFamily="18" charset="0"/>
              </a:rPr>
              <a:t>läggas</a:t>
            </a:r>
            <a:r>
              <a:rPr lang="en-US" sz="1800" dirty="0" smtClean="0">
                <a:solidFill>
                  <a:srgbClr val="242424"/>
                </a:solidFill>
                <a:latin typeface="georgia" panose="02040502050405020303" pitchFamily="18" charset="0"/>
              </a:rPr>
              <a:t> till. </a:t>
            </a: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6061356"/>
            <a:ext cx="4953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v-SE" dirty="0"/>
              <a:t>https://developer.mozilla.org/en-US/docs/Web/Guide/Events/Event_handlers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6162" y="4911550"/>
            <a:ext cx="871767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 err="1"/>
              <a:t>document.getElementById</a:t>
            </a:r>
            <a:r>
              <a:rPr lang="sv-SE" dirty="0"/>
              <a:t>('test').</a:t>
            </a:r>
            <a:r>
              <a:rPr lang="sv-SE" dirty="0" err="1"/>
              <a:t>onclick</a:t>
            </a:r>
            <a:r>
              <a:rPr lang="sv-SE" dirty="0"/>
              <a:t>=</a:t>
            </a:r>
            <a:r>
              <a:rPr lang="sv-SE" dirty="0" err="1"/>
              <a:t>function</a:t>
            </a:r>
            <a:r>
              <a:rPr lang="sv-SE" dirty="0"/>
              <a:t> () { </a:t>
            </a:r>
            <a:r>
              <a:rPr lang="sv-SE" dirty="0" smtClean="0"/>
              <a:t>alert(”1”); </a:t>
            </a:r>
            <a:r>
              <a:rPr lang="sv-SE" dirty="0"/>
              <a:t>}</a:t>
            </a:r>
          </a:p>
          <a:p>
            <a:endParaRPr lang="sv-SE" dirty="0"/>
          </a:p>
          <a:p>
            <a:r>
              <a:rPr lang="sv-SE" dirty="0" err="1"/>
              <a:t>document.getElementById</a:t>
            </a:r>
            <a:r>
              <a:rPr lang="sv-SE" dirty="0"/>
              <a:t>('test').</a:t>
            </a:r>
            <a:r>
              <a:rPr lang="sv-SE" dirty="0" err="1"/>
              <a:t>onclick</a:t>
            </a:r>
            <a:r>
              <a:rPr lang="sv-SE" dirty="0"/>
              <a:t>=</a:t>
            </a:r>
            <a:r>
              <a:rPr lang="sv-SE" dirty="0" err="1"/>
              <a:t>function</a:t>
            </a:r>
            <a:r>
              <a:rPr lang="sv-SE" dirty="0"/>
              <a:t> () { alert</a:t>
            </a:r>
            <a:r>
              <a:rPr lang="sv-SE" dirty="0" smtClean="0"/>
              <a:t>(”2”); }     // Endast denna koden körs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7636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3" name="Rectangle 2"/>
          <p:cNvSpPr/>
          <p:nvPr/>
        </p:nvSpPr>
        <p:spPr>
          <a:xfrm>
            <a:off x="-1" y="6175065"/>
            <a:ext cx="990600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sz="1200" dirty="0" smtClean="0"/>
              <a:t>Lista med alla </a:t>
            </a:r>
            <a:r>
              <a:rPr lang="sv-SE" sz="1200" dirty="0" err="1" smtClean="0"/>
              <a:t>css</a:t>
            </a:r>
            <a:r>
              <a:rPr lang="sv-SE" sz="1200" dirty="0" smtClean="0"/>
              <a:t> och </a:t>
            </a:r>
            <a:r>
              <a:rPr lang="sv-SE" sz="1200" dirty="0" err="1" smtClean="0"/>
              <a:t>javascript</a:t>
            </a:r>
            <a:r>
              <a:rPr lang="sv-SE" sz="1200" dirty="0" smtClean="0"/>
              <a:t> </a:t>
            </a:r>
            <a:r>
              <a:rPr lang="sv-SE" sz="1200" dirty="0" err="1" smtClean="0"/>
              <a:t>properties</a:t>
            </a:r>
            <a:r>
              <a:rPr lang="sv-SE" sz="1200" dirty="0" smtClean="0"/>
              <a:t>: https</a:t>
            </a:r>
            <a:r>
              <a:rPr lang="sv-SE" sz="1200" dirty="0"/>
              <a:t>://developer.mozilla.org/en-US/docs/Web/CSS/CSS_Properties_Reference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0" y="50038"/>
            <a:ext cx="65" cy="357124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7935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97354" y="2461121"/>
            <a:ext cx="682688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1600" dirty="0" err="1">
                <a:solidFill>
                  <a:srgbClr val="242729"/>
                </a:solidFill>
                <a:latin typeface="+mj-lt"/>
                <a:cs typeface="Arial" panose="020B0604020202020204" pitchFamily="34" charset="0"/>
              </a:rPr>
              <a:t>element.addEventListener</a:t>
            </a:r>
            <a:r>
              <a:rPr lang="sv-SE" altLang="sv-SE" sz="1600" dirty="0" smtClean="0">
                <a:solidFill>
                  <a:srgbClr val="242729"/>
                </a:solidFill>
                <a:latin typeface="+mj-lt"/>
                <a:cs typeface="Arial" panose="020B0604020202020204" pitchFamily="34" charset="0"/>
              </a:rPr>
              <a:t>()		// Skapa </a:t>
            </a:r>
            <a:r>
              <a:rPr lang="sv-SE" altLang="sv-SE" sz="1600" dirty="0" err="1" smtClean="0">
                <a:solidFill>
                  <a:srgbClr val="242729"/>
                </a:solidFill>
                <a:latin typeface="+mj-lt"/>
                <a:cs typeface="Arial" panose="020B0604020202020204" pitchFamily="34" charset="0"/>
              </a:rPr>
              <a:t>eventlisenern</a:t>
            </a:r>
            <a:endParaRPr lang="sv-SE" altLang="sv-SE" sz="1600" dirty="0" smtClean="0">
              <a:solidFill>
                <a:srgbClr val="242729"/>
              </a:solidFill>
              <a:latin typeface="+mj-lt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sv-SE" sz="1600" dirty="0">
              <a:solidFill>
                <a:srgbClr val="242729"/>
              </a:solidFill>
              <a:latin typeface="+mj-lt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sz="1600" dirty="0" err="1">
                <a:latin typeface="+mj-lt"/>
              </a:rPr>
              <a:t>element.removeEventListener</a:t>
            </a:r>
            <a:r>
              <a:rPr lang="sv-SE" sz="1600" dirty="0" smtClean="0">
                <a:latin typeface="+mj-lt"/>
              </a:rPr>
              <a:t>() 	// Tar bort </a:t>
            </a:r>
            <a:r>
              <a:rPr lang="sv-SE" sz="1600" dirty="0" err="1" smtClean="0">
                <a:latin typeface="+mj-lt"/>
              </a:rPr>
              <a:t>eventlistenern</a:t>
            </a:r>
            <a:endParaRPr lang="sv-SE" sz="1600" dirty="0" smtClean="0">
              <a:latin typeface="+mj-l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sv-SE" sz="1600" dirty="0">
              <a:solidFill>
                <a:srgbClr val="242729"/>
              </a:solidFill>
              <a:latin typeface="+mj-lt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sv-SE" altLang="sv-SE" sz="1600" dirty="0">
              <a:solidFill>
                <a:srgbClr val="242729"/>
              </a:solidFill>
              <a:latin typeface="+mj-lt"/>
              <a:cs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sv-SE" altLang="sv-SE" sz="16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26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6061356"/>
            <a:ext cx="4953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sv-SE" dirty="0"/>
              <a:t>https://developer.mozilla.org/en-US/docs/Web/Guide/Events/Event_handlers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2180" y="2967335"/>
            <a:ext cx="87807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2000" dirty="0" err="1">
                <a:solidFill>
                  <a:srgbClr val="303336"/>
                </a:solidFill>
                <a:latin typeface="inherit"/>
              </a:rPr>
              <a:t>element.addEventListener</a:t>
            </a:r>
            <a:r>
              <a:rPr lang="sv-SE" altLang="sv-SE" sz="2000" dirty="0">
                <a:solidFill>
                  <a:srgbClr val="303336"/>
                </a:solidFill>
                <a:latin typeface="inherit"/>
              </a:rPr>
              <a:t>(</a:t>
            </a:r>
            <a:r>
              <a:rPr lang="sv-SE" altLang="sv-SE" sz="2000" dirty="0">
                <a:solidFill>
                  <a:srgbClr val="7D2727"/>
                </a:solidFill>
                <a:latin typeface="inherit"/>
              </a:rPr>
              <a:t>'</a:t>
            </a:r>
            <a:r>
              <a:rPr lang="sv-SE" altLang="sv-SE" sz="2000" dirty="0" err="1">
                <a:solidFill>
                  <a:srgbClr val="7D2727"/>
                </a:solidFill>
                <a:latin typeface="inherit"/>
              </a:rPr>
              <a:t>click</a:t>
            </a:r>
            <a:r>
              <a:rPr lang="sv-SE" altLang="sv-SE" sz="2000" dirty="0">
                <a:solidFill>
                  <a:srgbClr val="7D2727"/>
                </a:solidFill>
                <a:latin typeface="inherit"/>
              </a:rPr>
              <a:t>'</a:t>
            </a:r>
            <a:r>
              <a:rPr lang="sv-SE" altLang="sv-SE" sz="2000" dirty="0">
                <a:solidFill>
                  <a:srgbClr val="303336"/>
                </a:solidFill>
                <a:latin typeface="inherit"/>
              </a:rPr>
              <a:t>, </a:t>
            </a:r>
            <a:r>
              <a:rPr lang="sv-SE" altLang="sv-SE" sz="2000" dirty="0" err="1">
                <a:solidFill>
                  <a:srgbClr val="101094"/>
                </a:solidFill>
                <a:latin typeface="inherit"/>
              </a:rPr>
              <a:t>function</a:t>
            </a:r>
            <a:r>
              <a:rPr lang="sv-SE" altLang="sv-SE" sz="2000" dirty="0">
                <a:solidFill>
                  <a:srgbClr val="303336"/>
                </a:solidFill>
                <a:latin typeface="inherit"/>
              </a:rPr>
              <a:t>() { </a:t>
            </a:r>
            <a:r>
              <a:rPr lang="sv-SE" altLang="sv-SE" sz="2000" dirty="0">
                <a:solidFill>
                  <a:srgbClr val="858C93"/>
                </a:solidFill>
                <a:latin typeface="inherit"/>
              </a:rPr>
              <a:t>/* do stuff </a:t>
            </a:r>
            <a:r>
              <a:rPr lang="sv-SE" altLang="sv-SE" sz="2000" dirty="0" err="1">
                <a:solidFill>
                  <a:srgbClr val="858C93"/>
                </a:solidFill>
                <a:latin typeface="inherit"/>
              </a:rPr>
              <a:t>here</a:t>
            </a:r>
            <a:r>
              <a:rPr lang="sv-SE" altLang="sv-SE" sz="2000" dirty="0">
                <a:solidFill>
                  <a:srgbClr val="858C93"/>
                </a:solidFill>
                <a:latin typeface="inherit"/>
              </a:rPr>
              <a:t>*/</a:t>
            </a:r>
            <a:r>
              <a:rPr lang="sv-SE" altLang="sv-SE" sz="2000" dirty="0">
                <a:solidFill>
                  <a:srgbClr val="303336"/>
                </a:solidFill>
                <a:latin typeface="inherit"/>
              </a:rPr>
              <a:t> }, </a:t>
            </a:r>
            <a:r>
              <a:rPr lang="sv-SE" altLang="sv-SE" sz="2000" dirty="0" err="1">
                <a:solidFill>
                  <a:srgbClr val="101094"/>
                </a:solidFill>
                <a:latin typeface="inherit"/>
              </a:rPr>
              <a:t>false</a:t>
            </a:r>
            <a:r>
              <a:rPr lang="sv-SE" altLang="sv-SE" sz="2000" dirty="0">
                <a:solidFill>
                  <a:srgbClr val="303336"/>
                </a:solidFill>
                <a:latin typeface="inherit"/>
              </a:rPr>
              <a:t>);</a:t>
            </a:r>
            <a:r>
              <a:rPr lang="sv-SE" altLang="sv-SE" sz="1050" dirty="0">
                <a:solidFill>
                  <a:schemeClr val="tx1"/>
                </a:solidFill>
              </a:rPr>
              <a:t> </a:t>
            </a:r>
            <a:endParaRPr lang="sv-SE" altLang="sv-SE" sz="48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24916" y="1403568"/>
            <a:ext cx="2454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Säg</a:t>
            </a:r>
            <a:r>
              <a:rPr lang="en-US" dirty="0" smtClean="0"/>
              <a:t> </a:t>
            </a:r>
            <a:r>
              <a:rPr lang="en-US" dirty="0" err="1" smtClean="0"/>
              <a:t>hej</a:t>
            </a:r>
            <a:r>
              <a:rPr lang="en-US" dirty="0" smtClean="0"/>
              <a:t> till </a:t>
            </a:r>
            <a:r>
              <a:rPr lang="en-US" dirty="0" err="1" smtClean="0"/>
              <a:t>addEventListener</a:t>
            </a:r>
            <a:endParaRPr lang="sv-SE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3889378" y="3464560"/>
            <a:ext cx="328924" cy="9998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599044" y="3464560"/>
            <a:ext cx="415676" cy="11588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8494644" y="3464559"/>
            <a:ext cx="121036" cy="1158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1076960" y="3464559"/>
            <a:ext cx="332494" cy="11588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37588" y="4641225"/>
            <a:ext cx="18787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Elementet</a:t>
            </a:r>
            <a:r>
              <a:rPr lang="en-US" dirty="0" smtClean="0"/>
              <a:t> </a:t>
            </a:r>
            <a:r>
              <a:rPr lang="en-US" dirty="0" err="1" smtClean="0"/>
              <a:t>som</a:t>
            </a:r>
            <a:r>
              <a:rPr lang="en-US" dirty="0" smtClean="0"/>
              <a:t> </a:t>
            </a:r>
            <a:r>
              <a:rPr lang="en-US" dirty="0" err="1" smtClean="0"/>
              <a:t>ska</a:t>
            </a:r>
            <a:r>
              <a:rPr lang="en-US" dirty="0" smtClean="0"/>
              <a:t> </a:t>
            </a:r>
            <a:r>
              <a:rPr lang="en-US" dirty="0" err="1" smtClean="0"/>
              <a:t>få</a:t>
            </a:r>
            <a:r>
              <a:rPr lang="en-US" dirty="0" smtClean="0"/>
              <a:t> </a:t>
            </a:r>
            <a:r>
              <a:rPr lang="en-US" dirty="0" err="1" smtClean="0"/>
              <a:t>eventlyssnaren</a:t>
            </a:r>
            <a:endParaRPr lang="sv-SE" dirty="0"/>
          </a:p>
        </p:txBody>
      </p:sp>
      <p:sp>
        <p:nvSpPr>
          <p:cNvPr id="26" name="TextBox 25"/>
          <p:cNvSpPr txBox="1"/>
          <p:nvPr/>
        </p:nvSpPr>
        <p:spPr>
          <a:xfrm>
            <a:off x="3029930" y="4564704"/>
            <a:ext cx="2070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Vad</a:t>
            </a:r>
            <a:r>
              <a:rPr lang="en-US" dirty="0" smtClean="0"/>
              <a:t> den </a:t>
            </a:r>
            <a:r>
              <a:rPr lang="en-US" dirty="0" err="1" smtClean="0"/>
              <a:t>ska</a:t>
            </a:r>
            <a:r>
              <a:rPr lang="en-US" dirty="0" smtClean="0"/>
              <a:t> </a:t>
            </a:r>
            <a:r>
              <a:rPr lang="en-US" dirty="0" err="1" smtClean="0"/>
              <a:t>lyssna</a:t>
            </a:r>
            <a:r>
              <a:rPr lang="en-US" dirty="0" smtClean="0"/>
              <a:t> </a:t>
            </a:r>
            <a:r>
              <a:rPr lang="en-US" dirty="0" err="1" smtClean="0"/>
              <a:t>på</a:t>
            </a:r>
            <a:endParaRPr lang="sv-SE" dirty="0"/>
          </a:p>
        </p:txBody>
      </p:sp>
      <p:sp>
        <p:nvSpPr>
          <p:cNvPr id="27" name="TextBox 26"/>
          <p:cNvSpPr txBox="1"/>
          <p:nvPr/>
        </p:nvSpPr>
        <p:spPr>
          <a:xfrm>
            <a:off x="5397210" y="4717104"/>
            <a:ext cx="2070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Vad</a:t>
            </a:r>
            <a:r>
              <a:rPr lang="en-US" dirty="0" smtClean="0"/>
              <a:t> </a:t>
            </a:r>
            <a:r>
              <a:rPr lang="en-US" dirty="0" err="1" smtClean="0"/>
              <a:t>ska</a:t>
            </a:r>
            <a:r>
              <a:rPr lang="en-US" dirty="0" smtClean="0"/>
              <a:t> </a:t>
            </a:r>
            <a:r>
              <a:rPr lang="en-US" dirty="0" err="1" smtClean="0"/>
              <a:t>hända</a:t>
            </a:r>
            <a:r>
              <a:rPr lang="en-US" dirty="0" smtClean="0"/>
              <a:t>?</a:t>
            </a:r>
            <a:endParaRPr lang="sv-SE" dirty="0"/>
          </a:p>
        </p:txBody>
      </p:sp>
      <p:sp>
        <p:nvSpPr>
          <p:cNvPr id="28" name="TextBox 27"/>
          <p:cNvSpPr txBox="1"/>
          <p:nvPr/>
        </p:nvSpPr>
        <p:spPr>
          <a:xfrm>
            <a:off x="7957530" y="4748946"/>
            <a:ext cx="20703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Eventbubbling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21946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038127" y="2822823"/>
            <a:ext cx="94717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För</a:t>
            </a:r>
            <a:r>
              <a:rPr lang="en-US" sz="2000" dirty="0" smtClean="0"/>
              <a:t> </a:t>
            </a:r>
            <a:r>
              <a:rPr lang="en-US" sz="2000" dirty="0" err="1" smtClean="0"/>
              <a:t>eventhantering</a:t>
            </a:r>
            <a:r>
              <a:rPr lang="en-US" sz="2000" dirty="0" smtClean="0"/>
              <a:t> </a:t>
            </a:r>
            <a:r>
              <a:rPr lang="en-US" sz="2000" dirty="0" err="1" smtClean="0"/>
              <a:t>i</a:t>
            </a:r>
            <a:r>
              <a:rPr lang="en-US" sz="2000" dirty="0" smtClean="0"/>
              <a:t> IE &lt; 9 </a:t>
            </a:r>
            <a:r>
              <a:rPr lang="en-US" sz="2000" dirty="0" err="1" smtClean="0"/>
              <a:t>använd</a:t>
            </a:r>
            <a:r>
              <a:rPr lang="en-US" sz="2000" dirty="0" smtClean="0"/>
              <a:t>: </a:t>
            </a:r>
            <a:r>
              <a:rPr lang="en-US" sz="2000" dirty="0" err="1" smtClean="0"/>
              <a:t>attachEvent</a:t>
            </a:r>
            <a:endParaRPr lang="sv-SE" sz="2000" dirty="0"/>
          </a:p>
        </p:txBody>
      </p:sp>
      <p:sp>
        <p:nvSpPr>
          <p:cNvPr id="8" name="Rectangle 7"/>
          <p:cNvSpPr/>
          <p:nvPr/>
        </p:nvSpPr>
        <p:spPr>
          <a:xfrm>
            <a:off x="1551940" y="3259723"/>
            <a:ext cx="83540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altLang="sv-SE" sz="2000" dirty="0" err="1">
                <a:solidFill>
                  <a:srgbClr val="303336"/>
                </a:solidFill>
                <a:latin typeface="inherit"/>
              </a:rPr>
              <a:t>element.attachEvent</a:t>
            </a:r>
            <a:r>
              <a:rPr lang="sv-SE" altLang="sv-SE" sz="2000" dirty="0">
                <a:solidFill>
                  <a:srgbClr val="303336"/>
                </a:solidFill>
                <a:latin typeface="inherit"/>
              </a:rPr>
              <a:t>(</a:t>
            </a:r>
            <a:r>
              <a:rPr lang="sv-SE" altLang="sv-SE" sz="2000" dirty="0">
                <a:solidFill>
                  <a:srgbClr val="7D2727"/>
                </a:solidFill>
                <a:latin typeface="inherit"/>
              </a:rPr>
              <a:t>'</a:t>
            </a:r>
            <a:r>
              <a:rPr lang="sv-SE" altLang="sv-SE" sz="2000" dirty="0" err="1">
                <a:solidFill>
                  <a:srgbClr val="7D2727"/>
                </a:solidFill>
                <a:latin typeface="inherit"/>
              </a:rPr>
              <a:t>onclick</a:t>
            </a:r>
            <a:r>
              <a:rPr lang="sv-SE" altLang="sv-SE" sz="2000" dirty="0">
                <a:solidFill>
                  <a:srgbClr val="7D2727"/>
                </a:solidFill>
                <a:latin typeface="inherit"/>
              </a:rPr>
              <a:t>'</a:t>
            </a:r>
            <a:r>
              <a:rPr lang="sv-SE" altLang="sv-SE" sz="2000" dirty="0">
                <a:solidFill>
                  <a:srgbClr val="303336"/>
                </a:solidFill>
                <a:latin typeface="inherit"/>
              </a:rPr>
              <a:t>, </a:t>
            </a:r>
            <a:r>
              <a:rPr lang="sv-SE" altLang="sv-SE" sz="2000" dirty="0" err="1">
                <a:solidFill>
                  <a:srgbClr val="101094"/>
                </a:solidFill>
                <a:latin typeface="inherit"/>
              </a:rPr>
              <a:t>function</a:t>
            </a:r>
            <a:r>
              <a:rPr lang="sv-SE" altLang="sv-SE" sz="2000" dirty="0">
                <a:solidFill>
                  <a:srgbClr val="303336"/>
                </a:solidFill>
                <a:latin typeface="inherit"/>
              </a:rPr>
              <a:t>() { </a:t>
            </a:r>
            <a:r>
              <a:rPr lang="sv-SE" altLang="sv-SE" sz="2000" dirty="0">
                <a:solidFill>
                  <a:srgbClr val="858C93"/>
                </a:solidFill>
                <a:latin typeface="inherit"/>
              </a:rPr>
              <a:t>/* do stuff </a:t>
            </a:r>
            <a:r>
              <a:rPr lang="sv-SE" altLang="sv-SE" sz="2000" dirty="0" err="1">
                <a:solidFill>
                  <a:srgbClr val="858C93"/>
                </a:solidFill>
                <a:latin typeface="inherit"/>
              </a:rPr>
              <a:t>here</a:t>
            </a:r>
            <a:r>
              <a:rPr lang="sv-SE" altLang="sv-SE" sz="2000" dirty="0">
                <a:solidFill>
                  <a:srgbClr val="858C93"/>
                </a:solidFill>
                <a:latin typeface="inherit"/>
              </a:rPr>
              <a:t>*/</a:t>
            </a:r>
            <a:r>
              <a:rPr lang="sv-SE" altLang="sv-SE" sz="2000" dirty="0">
                <a:solidFill>
                  <a:srgbClr val="303336"/>
                </a:solidFill>
                <a:latin typeface="inherit"/>
              </a:rPr>
              <a:t> });</a:t>
            </a:r>
            <a:r>
              <a:rPr lang="sv-SE" altLang="sv-SE" sz="1050" dirty="0">
                <a:solidFill>
                  <a:schemeClr val="tx1"/>
                </a:solidFill>
              </a:rPr>
              <a:t> </a:t>
            </a:r>
            <a:endParaRPr lang="sv-SE" altLang="sv-SE" sz="4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sv-SE" sz="2000" dirty="0"/>
          </a:p>
        </p:txBody>
      </p:sp>
    </p:spTree>
    <p:extLst>
      <p:ext uri="{BB962C8B-B14F-4D97-AF65-F5344CB8AC3E}">
        <p14:creationId xmlns:p14="http://schemas.microsoft.com/office/powerpoint/2010/main" val="249567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87413" y="894100"/>
            <a:ext cx="83295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1600" dirty="0" smtClean="0">
                <a:hlinkClick r:id="rId3"/>
              </a:rPr>
              <a:t>Olika triggers vi kan använda: https</a:t>
            </a:r>
            <a:r>
              <a:rPr lang="sv-SE" sz="1600" dirty="0">
                <a:hlinkClick r:id="rId3"/>
              </a:rPr>
              <a:t>://</a:t>
            </a:r>
            <a:r>
              <a:rPr lang="sv-SE" sz="1600" dirty="0" smtClean="0">
                <a:hlinkClick r:id="rId3"/>
              </a:rPr>
              <a:t>developer.mozilla.org/en-US/docs/Web/Events/abort</a:t>
            </a:r>
            <a:endParaRPr lang="sv-SE" sz="1600" dirty="0" smtClean="0"/>
          </a:p>
          <a:p>
            <a:endParaRPr lang="en-US" sz="1600" dirty="0"/>
          </a:p>
          <a:p>
            <a:endParaRPr lang="sv-SE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447675" y="1658120"/>
            <a:ext cx="1882247" cy="5232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MusEvent</a:t>
            </a:r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763520" y="1653060"/>
            <a:ext cx="6846736" cy="120032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 smtClean="0"/>
              <a:t>HTML:</a:t>
            </a:r>
          </a:p>
          <a:p>
            <a:endParaRPr lang="en-US" sz="1800" dirty="0"/>
          </a:p>
          <a:p>
            <a:r>
              <a:rPr lang="en-US" sz="1800" dirty="0"/>
              <a:t>&lt;p&gt;Move your mouse to see its position.&lt;/p&gt;</a:t>
            </a:r>
          </a:p>
          <a:p>
            <a:r>
              <a:rPr lang="en-US" sz="1800" dirty="0"/>
              <a:t>&lt;p id="screen-log"&gt;&lt;/p</a:t>
            </a:r>
            <a:r>
              <a:rPr lang="en-US" sz="1800" dirty="0" smtClean="0"/>
              <a:t>&gt;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763520" y="3055610"/>
            <a:ext cx="6846736" cy="31393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 smtClean="0"/>
              <a:t>JAVASCRIPT:</a:t>
            </a:r>
          </a:p>
          <a:p>
            <a:endParaRPr lang="en-US" sz="1800" dirty="0"/>
          </a:p>
          <a:p>
            <a:r>
              <a:rPr lang="sv-SE" sz="1800" dirty="0" err="1"/>
              <a:t>let</a:t>
            </a:r>
            <a:r>
              <a:rPr lang="sv-SE" sz="1800" dirty="0"/>
              <a:t> </a:t>
            </a:r>
            <a:r>
              <a:rPr lang="sv-SE" sz="1800" dirty="0" err="1"/>
              <a:t>screenLog</a:t>
            </a:r>
            <a:r>
              <a:rPr lang="sv-SE" sz="1800" dirty="0"/>
              <a:t> = </a:t>
            </a:r>
            <a:r>
              <a:rPr lang="sv-SE" sz="1800" dirty="0" err="1"/>
              <a:t>document.querySelector</a:t>
            </a:r>
            <a:r>
              <a:rPr lang="sv-SE" sz="1800" dirty="0"/>
              <a:t>('#</a:t>
            </a:r>
            <a:r>
              <a:rPr lang="sv-SE" sz="1800" dirty="0" err="1"/>
              <a:t>screen</a:t>
            </a:r>
            <a:r>
              <a:rPr lang="sv-SE" sz="1800" dirty="0"/>
              <a:t>-log');</a:t>
            </a:r>
          </a:p>
          <a:p>
            <a:r>
              <a:rPr lang="sv-SE" sz="1800" dirty="0" err="1"/>
              <a:t>document.addEventListener</a:t>
            </a:r>
            <a:r>
              <a:rPr lang="sv-SE" sz="1800" dirty="0"/>
              <a:t>('</a:t>
            </a:r>
            <a:r>
              <a:rPr lang="sv-SE" sz="1800" b="1" dirty="0" err="1">
                <a:solidFill>
                  <a:srgbClr val="00B050"/>
                </a:solidFill>
              </a:rPr>
              <a:t>mousemove</a:t>
            </a:r>
            <a:r>
              <a:rPr lang="sv-SE" sz="1800" dirty="0"/>
              <a:t>', </a:t>
            </a:r>
            <a:r>
              <a:rPr lang="sv-SE" sz="1800" dirty="0" err="1"/>
              <a:t>logKey</a:t>
            </a:r>
            <a:r>
              <a:rPr lang="sv-SE" sz="1800" dirty="0"/>
              <a:t>);</a:t>
            </a:r>
          </a:p>
          <a:p>
            <a:endParaRPr lang="sv-SE" sz="1800" dirty="0"/>
          </a:p>
          <a:p>
            <a:r>
              <a:rPr lang="sv-SE" sz="1800" dirty="0" err="1"/>
              <a:t>function</a:t>
            </a:r>
            <a:r>
              <a:rPr lang="sv-SE" sz="1800" dirty="0"/>
              <a:t> </a:t>
            </a:r>
            <a:r>
              <a:rPr lang="sv-SE" sz="1800" dirty="0" err="1"/>
              <a:t>logKey</a:t>
            </a:r>
            <a:r>
              <a:rPr lang="sv-SE" sz="1800" dirty="0"/>
              <a:t>(e) {</a:t>
            </a:r>
          </a:p>
          <a:p>
            <a:r>
              <a:rPr lang="sv-SE" sz="1800" dirty="0"/>
              <a:t>  </a:t>
            </a:r>
            <a:r>
              <a:rPr lang="sv-SE" sz="1800" dirty="0" err="1"/>
              <a:t>screenLog.innerText</a:t>
            </a:r>
            <a:r>
              <a:rPr lang="sv-SE" sz="1800" dirty="0"/>
              <a:t> = `</a:t>
            </a:r>
          </a:p>
          <a:p>
            <a:r>
              <a:rPr lang="sv-SE" sz="1800" dirty="0"/>
              <a:t>    </a:t>
            </a:r>
            <a:r>
              <a:rPr lang="sv-SE" sz="1800" dirty="0" err="1"/>
              <a:t>Screen</a:t>
            </a:r>
            <a:r>
              <a:rPr lang="sv-SE" sz="1800" dirty="0"/>
              <a:t> X/Y: ${</a:t>
            </a:r>
            <a:r>
              <a:rPr lang="sv-SE" sz="1800" dirty="0" err="1"/>
              <a:t>e.screenX</a:t>
            </a:r>
            <a:r>
              <a:rPr lang="sv-SE" sz="1800" dirty="0"/>
              <a:t>}, ${</a:t>
            </a:r>
            <a:r>
              <a:rPr lang="sv-SE" sz="1800" dirty="0" err="1"/>
              <a:t>e.screenY</a:t>
            </a:r>
            <a:r>
              <a:rPr lang="sv-SE" sz="1800" dirty="0"/>
              <a:t>}</a:t>
            </a:r>
          </a:p>
          <a:p>
            <a:r>
              <a:rPr lang="sv-SE" sz="1800" dirty="0"/>
              <a:t>    </a:t>
            </a:r>
            <a:r>
              <a:rPr lang="sv-SE" sz="1800" dirty="0" err="1"/>
              <a:t>Client</a:t>
            </a:r>
            <a:r>
              <a:rPr lang="sv-SE" sz="1800" dirty="0"/>
              <a:t> X/Y: ${</a:t>
            </a:r>
            <a:r>
              <a:rPr lang="sv-SE" sz="1800" dirty="0" err="1"/>
              <a:t>e.clientX</a:t>
            </a:r>
            <a:r>
              <a:rPr lang="sv-SE" sz="1800" dirty="0"/>
              <a:t>}, ${</a:t>
            </a:r>
            <a:r>
              <a:rPr lang="sv-SE" sz="1800" dirty="0" err="1"/>
              <a:t>e.clientY</a:t>
            </a:r>
            <a:r>
              <a:rPr lang="sv-SE" sz="1800" dirty="0"/>
              <a:t>}`;</a:t>
            </a:r>
          </a:p>
          <a:p>
            <a:r>
              <a:rPr lang="sv-SE" sz="1800" dirty="0"/>
              <a:t>}</a:t>
            </a:r>
          </a:p>
          <a:p>
            <a:endParaRPr lang="sv-SE" sz="1800" dirty="0"/>
          </a:p>
        </p:txBody>
      </p:sp>
    </p:spTree>
    <p:extLst>
      <p:ext uri="{BB962C8B-B14F-4D97-AF65-F5344CB8AC3E}">
        <p14:creationId xmlns:p14="http://schemas.microsoft.com/office/powerpoint/2010/main" val="2450842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5" name="Shape 148"/>
          <p:cNvSpPr txBox="1">
            <a:spLocks noGrp="1"/>
          </p:cNvSpPr>
          <p:nvPr>
            <p:ph type="title"/>
          </p:nvPr>
        </p:nvSpPr>
        <p:spPr>
          <a:xfrm>
            <a:off x="447675" y="-6338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US" sz="3600" b="1" i="0" u="none" strike="noStrike" cap="none" noProof="1" smtClean="0">
                <a:sym typeface="Calibri"/>
              </a:rPr>
              <a:t>Event hantering</a:t>
            </a:r>
            <a:endParaRPr lang="sv-SE" sz="3600" b="1" i="0" u="none" strike="noStrike" cap="none" noProof="1">
              <a:sym typeface="Calibri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0" y="-230399"/>
            <a:ext cx="0" cy="917998"/>
          </a:xfrm>
          <a:prstGeom prst="rect">
            <a:avLst/>
          </a:prstGeom>
          <a:solidFill>
            <a:srgbClr val="EEF0E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-1201359" tIns="317400" rIns="-4322988" bIns="3174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FF0F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87413" y="894100"/>
            <a:ext cx="832952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sz="1600" dirty="0" smtClean="0">
                <a:hlinkClick r:id="rId3"/>
              </a:rPr>
              <a:t>Olika triggers vi kan använda: https</a:t>
            </a:r>
            <a:r>
              <a:rPr lang="sv-SE" sz="1600" dirty="0">
                <a:hlinkClick r:id="rId3"/>
              </a:rPr>
              <a:t>://</a:t>
            </a:r>
            <a:r>
              <a:rPr lang="sv-SE" sz="1600" dirty="0" smtClean="0">
                <a:hlinkClick r:id="rId3"/>
              </a:rPr>
              <a:t>developer.mozilla.org/en-US/docs/Web/Events/abort</a:t>
            </a:r>
            <a:endParaRPr lang="sv-SE" sz="1600" dirty="0" smtClean="0"/>
          </a:p>
          <a:p>
            <a:endParaRPr lang="en-US" sz="1600" dirty="0"/>
          </a:p>
          <a:p>
            <a:endParaRPr lang="sv-SE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173577" y="1836588"/>
            <a:ext cx="1063112" cy="5232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8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Click: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1" y="2693811"/>
            <a:ext cx="6282115" cy="1200329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 smtClean="0"/>
              <a:t>HTML:</a:t>
            </a:r>
          </a:p>
          <a:p>
            <a:endParaRPr lang="en-US" sz="1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1800" dirty="0">
                <a:solidFill>
                  <a:schemeClr val="tx1"/>
                </a:solidFill>
                <a:latin typeface="Consolas" panose="020B0609020204030204" pitchFamily="49" charset="0"/>
              </a:rPr>
              <a:t>&lt;div id="</a:t>
            </a:r>
            <a:r>
              <a:rPr lang="sv-SE" altLang="sv-SE" sz="1800" dirty="0" err="1">
                <a:solidFill>
                  <a:schemeClr val="tx1"/>
                </a:solidFill>
                <a:latin typeface="Consolas" panose="020B0609020204030204" pitchFamily="49" charset="0"/>
              </a:rPr>
              <a:t>myBtn</a:t>
            </a:r>
            <a:r>
              <a:rPr lang="sv-SE" altLang="sv-SE" sz="1800" dirty="0">
                <a:solidFill>
                  <a:schemeClr val="tx1"/>
                </a:solidFill>
                <a:latin typeface="Consolas" panose="020B0609020204030204" pitchFamily="49" charset="0"/>
              </a:rPr>
              <a:t>"&gt;&lt;/div&gt;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1800" dirty="0">
                <a:solidFill>
                  <a:schemeClr val="tx1"/>
                </a:solidFill>
                <a:latin typeface="Consolas" panose="020B0609020204030204" pitchFamily="49" charset="0"/>
              </a:rPr>
              <a:t>&lt;div id="demo"&gt;&lt;/div&gt;</a:t>
            </a:r>
            <a:endParaRPr lang="sv-SE" altLang="sv-SE" sz="40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91441" y="4038515"/>
            <a:ext cx="9743440" cy="2308324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 smtClean="0"/>
              <a:t>JAVASCRIPT:</a:t>
            </a:r>
          </a:p>
          <a:p>
            <a:endParaRPr lang="en-US" sz="1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1800" dirty="0" err="1">
                <a:solidFill>
                  <a:srgbClr val="333333"/>
                </a:solidFill>
                <a:latin typeface="Consolas" panose="020B0609020204030204" pitchFamily="49" charset="0"/>
              </a:rPr>
              <a:t>document</a:t>
            </a:r>
            <a:r>
              <a:rPr lang="sv-SE" altLang="sv-SE" sz="1800" dirty="0" err="1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sv-SE" altLang="sv-SE" sz="1800" dirty="0" err="1">
                <a:solidFill>
                  <a:srgbClr val="DD4A68"/>
                </a:solidFill>
                <a:latin typeface="Consolas" panose="020B0609020204030204" pitchFamily="49" charset="0"/>
              </a:rPr>
              <a:t>getElementById</a:t>
            </a:r>
            <a:r>
              <a:rPr lang="sv-SE" altLang="sv-SE" sz="1800" dirty="0" smtClean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sv-SE" altLang="sv-SE" sz="1800" dirty="0" smtClean="0">
                <a:solidFill>
                  <a:srgbClr val="669900"/>
                </a:solidFill>
                <a:latin typeface="Consolas" panose="020B0609020204030204" pitchFamily="49" charset="0"/>
              </a:rPr>
              <a:t>”</a:t>
            </a:r>
            <a:r>
              <a:rPr lang="sv-SE" altLang="sv-SE" sz="1800" dirty="0" err="1" smtClean="0">
                <a:solidFill>
                  <a:srgbClr val="669900"/>
                </a:solidFill>
                <a:latin typeface="Consolas" panose="020B0609020204030204" pitchFamily="49" charset="0"/>
              </a:rPr>
              <a:t>myBtn</a:t>
            </a:r>
            <a:r>
              <a:rPr lang="sv-SE" altLang="sv-SE" sz="1800" dirty="0" smtClean="0">
                <a:solidFill>
                  <a:srgbClr val="669900"/>
                </a:solidFill>
                <a:latin typeface="Consolas" panose="020B0609020204030204" pitchFamily="49" charset="0"/>
              </a:rPr>
              <a:t>"</a:t>
            </a:r>
            <a:r>
              <a:rPr lang="sv-SE" altLang="sv-SE" sz="1800" dirty="0" smtClean="0">
                <a:solidFill>
                  <a:srgbClr val="999999"/>
                </a:solidFill>
                <a:latin typeface="Consolas" panose="020B0609020204030204" pitchFamily="49" charset="0"/>
              </a:rPr>
              <a:t>).</a:t>
            </a:r>
            <a:r>
              <a:rPr lang="sv-SE" altLang="sv-SE" sz="1800" dirty="0" err="1">
                <a:solidFill>
                  <a:srgbClr val="DD4A68"/>
                </a:solidFill>
                <a:latin typeface="Consolas" panose="020B0609020204030204" pitchFamily="49" charset="0"/>
              </a:rPr>
              <a:t>addEventListener</a:t>
            </a:r>
            <a:r>
              <a:rPr lang="sv-SE" altLang="sv-SE" sz="1800" dirty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sv-SE" altLang="sv-SE" sz="1800" dirty="0">
                <a:solidFill>
                  <a:srgbClr val="669900"/>
                </a:solidFill>
                <a:latin typeface="Consolas" panose="020B0609020204030204" pitchFamily="49" charset="0"/>
              </a:rPr>
              <a:t>"</a:t>
            </a:r>
            <a:r>
              <a:rPr lang="sv-SE" altLang="sv-SE" sz="1800" dirty="0" err="1">
                <a:solidFill>
                  <a:srgbClr val="669900"/>
                </a:solidFill>
                <a:latin typeface="Consolas" panose="020B0609020204030204" pitchFamily="49" charset="0"/>
              </a:rPr>
              <a:t>click</a:t>
            </a:r>
            <a:r>
              <a:rPr lang="sv-SE" altLang="sv-SE" sz="1800" dirty="0" smtClean="0">
                <a:solidFill>
                  <a:srgbClr val="669900"/>
                </a:solidFill>
                <a:latin typeface="Consolas" panose="020B0609020204030204" pitchFamily="49" charset="0"/>
              </a:rPr>
              <a:t>"</a:t>
            </a:r>
            <a:r>
              <a:rPr lang="sv-SE" altLang="sv-SE" sz="1800" dirty="0" smtClean="0">
                <a:solidFill>
                  <a:srgbClr val="999999"/>
                </a:solidFill>
                <a:latin typeface="Consolas" panose="020B0609020204030204" pitchFamily="49" charset="0"/>
              </a:rPr>
              <a:t>,</a:t>
            </a:r>
            <a:r>
              <a:rPr lang="sv-SE" altLang="sv-SE" sz="18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sv-SE" altLang="sv-SE" sz="1800" dirty="0" err="1" smtClean="0">
                <a:solidFill>
                  <a:srgbClr val="0077AA"/>
                </a:solidFill>
                <a:latin typeface="Consolas" panose="020B0609020204030204" pitchFamily="49" charset="0"/>
              </a:rPr>
              <a:t>function</a:t>
            </a:r>
            <a:r>
              <a:rPr lang="sv-SE" altLang="sv-SE" sz="1800" dirty="0" smtClean="0">
                <a:solidFill>
                  <a:srgbClr val="999999"/>
                </a:solidFill>
                <a:latin typeface="Consolas" panose="020B0609020204030204" pitchFamily="49" charset="0"/>
              </a:rPr>
              <a:t>(</a:t>
            </a:r>
            <a:r>
              <a:rPr lang="sv-SE" altLang="sv-SE" sz="18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event</a:t>
            </a:r>
            <a:r>
              <a:rPr lang="sv-SE" altLang="sv-SE" sz="1800" dirty="0" smtClean="0">
                <a:solidFill>
                  <a:srgbClr val="999999"/>
                </a:solidFill>
                <a:latin typeface="Consolas" panose="020B0609020204030204" pitchFamily="49" charset="0"/>
              </a:rPr>
              <a:t>)</a:t>
            </a:r>
            <a:r>
              <a:rPr lang="sv-SE" altLang="sv-SE" sz="18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sv-SE" altLang="sv-SE" sz="1800" dirty="0" smtClean="0">
                <a:solidFill>
                  <a:srgbClr val="999999"/>
                </a:solidFill>
                <a:latin typeface="Consolas" panose="020B0609020204030204" pitchFamily="49" charset="0"/>
              </a:rPr>
              <a:t>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sv-SE" sz="1800" dirty="0" smtClean="0">
                <a:solidFill>
                  <a:srgbClr val="999999"/>
                </a:solidFill>
                <a:latin typeface="Consolas" panose="020B0609020204030204" pitchFamily="49" charset="0"/>
              </a:rPr>
              <a:t> </a:t>
            </a:r>
            <a:r>
              <a:rPr lang="en-US" altLang="sv-SE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console.log(</a:t>
            </a:r>
            <a:r>
              <a:rPr lang="sv-SE" altLang="sv-SE" sz="1800" dirty="0" err="1" smtClean="0">
                <a:solidFill>
                  <a:srgbClr val="333333"/>
                </a:solidFill>
                <a:latin typeface="Consolas" panose="020B0609020204030204" pitchFamily="49" charset="0"/>
              </a:rPr>
              <a:t>event.clientY</a:t>
            </a:r>
            <a:r>
              <a:rPr lang="sv-SE" altLang="sv-SE" sz="18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); </a:t>
            </a:r>
            <a:r>
              <a:rPr lang="sv-SE" altLang="sv-SE" sz="18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ett y värde var du klickade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sv-SE" sz="1800" dirty="0">
                <a:solidFill>
                  <a:srgbClr val="999999"/>
                </a:solidFill>
                <a:latin typeface="Consolas" panose="020B0609020204030204" pitchFamily="49" charset="0"/>
              </a:rPr>
              <a:t> </a:t>
            </a:r>
            <a:r>
              <a:rPr lang="en-US" altLang="sv-SE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console.log(</a:t>
            </a:r>
            <a:r>
              <a:rPr lang="sv-SE" altLang="sv-SE" sz="1800" dirty="0" err="1" smtClean="0">
                <a:solidFill>
                  <a:srgbClr val="333333"/>
                </a:solidFill>
                <a:latin typeface="Consolas" panose="020B0609020204030204" pitchFamily="49" charset="0"/>
              </a:rPr>
              <a:t>event.detail</a:t>
            </a:r>
            <a:r>
              <a:rPr lang="sv-SE" altLang="sv-SE" sz="18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); </a:t>
            </a:r>
            <a:r>
              <a:rPr lang="sv-SE" altLang="sv-SE" sz="1800" dirty="0" smtClean="0">
                <a:solidFill>
                  <a:schemeClr val="bg2">
                    <a:lumMod val="50000"/>
                  </a:schemeClr>
                </a:solidFill>
                <a:latin typeface="Consolas" panose="020B0609020204030204" pitchFamily="49" charset="0"/>
              </a:rPr>
              <a:t>// antal klick som sker i en följd</a:t>
            </a:r>
          </a:p>
          <a:p>
            <a:pPr lvl="2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18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sv-SE" altLang="sv-SE" sz="1800" dirty="0" err="1" smtClean="0">
                <a:solidFill>
                  <a:srgbClr val="333333"/>
                </a:solidFill>
                <a:latin typeface="Consolas" panose="020B0609020204030204" pitchFamily="49" charset="0"/>
              </a:rPr>
              <a:t>document.getElementById</a:t>
            </a:r>
            <a:r>
              <a:rPr lang="sv-SE" altLang="sv-SE" sz="1800" dirty="0">
                <a:solidFill>
                  <a:srgbClr val="333333"/>
                </a:solidFill>
                <a:latin typeface="Consolas" panose="020B0609020204030204" pitchFamily="49" charset="0"/>
              </a:rPr>
              <a:t>("demo").</a:t>
            </a:r>
            <a:r>
              <a:rPr lang="sv-SE" altLang="sv-SE" sz="1800" dirty="0" err="1">
                <a:solidFill>
                  <a:srgbClr val="333333"/>
                </a:solidFill>
                <a:latin typeface="Consolas" panose="020B0609020204030204" pitchFamily="49" charset="0"/>
              </a:rPr>
              <a:t>innerHTML</a:t>
            </a:r>
            <a:r>
              <a:rPr lang="sv-SE" altLang="sv-SE" sz="1800" dirty="0" smtClean="0">
                <a:solidFill>
                  <a:srgbClr val="A67F59"/>
                </a:solidFill>
                <a:latin typeface="Consolas" panose="020B0609020204030204" pitchFamily="49" charset="0"/>
              </a:rPr>
              <a:t>=</a:t>
            </a:r>
            <a:r>
              <a:rPr lang="sv-SE" altLang="sv-SE" sz="18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sv-SE" altLang="sv-SE" sz="1800" dirty="0">
                <a:solidFill>
                  <a:srgbClr val="669900"/>
                </a:solidFill>
                <a:latin typeface="Consolas" panose="020B0609020204030204" pitchFamily="49" charset="0"/>
              </a:rPr>
              <a:t>"</a:t>
            </a:r>
            <a:r>
              <a:rPr lang="sv-SE" altLang="sv-SE" sz="1800" dirty="0" err="1">
                <a:solidFill>
                  <a:srgbClr val="669900"/>
                </a:solidFill>
                <a:latin typeface="Consolas" panose="020B0609020204030204" pitchFamily="49" charset="0"/>
              </a:rPr>
              <a:t>click</a:t>
            </a:r>
            <a:r>
              <a:rPr lang="sv-SE" altLang="sv-SE" sz="1800" dirty="0">
                <a:solidFill>
                  <a:srgbClr val="669900"/>
                </a:solidFill>
                <a:latin typeface="Consolas" panose="020B0609020204030204" pitchFamily="49" charset="0"/>
              </a:rPr>
              <a:t> </a:t>
            </a:r>
            <a:r>
              <a:rPr lang="sv-SE" altLang="sv-SE" sz="1800" dirty="0" err="1">
                <a:solidFill>
                  <a:srgbClr val="669900"/>
                </a:solidFill>
                <a:latin typeface="Consolas" panose="020B0609020204030204" pitchFamily="49" charset="0"/>
              </a:rPr>
              <a:t>count</a:t>
            </a:r>
            <a:r>
              <a:rPr lang="sv-SE" altLang="sv-SE" sz="1800" dirty="0">
                <a:solidFill>
                  <a:srgbClr val="669900"/>
                </a:solidFill>
                <a:latin typeface="Consolas" panose="020B0609020204030204" pitchFamily="49" charset="0"/>
              </a:rPr>
              <a:t>: "</a:t>
            </a:r>
            <a:r>
              <a:rPr lang="sv-SE" altLang="sv-SE" sz="18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sv-SE" altLang="sv-SE" sz="1800" dirty="0" smtClean="0">
                <a:solidFill>
                  <a:srgbClr val="A67F59"/>
                </a:solidFill>
                <a:latin typeface="Consolas" panose="020B0609020204030204" pitchFamily="49" charset="0"/>
              </a:rPr>
              <a:t>+</a:t>
            </a:r>
            <a:r>
              <a:rPr lang="sv-SE" altLang="sv-SE" sz="18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sv-SE" altLang="sv-SE" sz="1800" dirty="0" err="1" smtClean="0">
                <a:solidFill>
                  <a:srgbClr val="333333"/>
                </a:solidFill>
                <a:latin typeface="Consolas" panose="020B0609020204030204" pitchFamily="49" charset="0"/>
              </a:rPr>
              <a:t>event</a:t>
            </a:r>
            <a:r>
              <a:rPr lang="sv-SE" altLang="sv-SE" sz="1800" dirty="0" err="1" smtClean="0">
                <a:solidFill>
                  <a:srgbClr val="999999"/>
                </a:solidFill>
                <a:latin typeface="Consolas" panose="020B0609020204030204" pitchFamily="49" charset="0"/>
              </a:rPr>
              <a:t>.</a:t>
            </a:r>
            <a:r>
              <a:rPr lang="sv-SE" altLang="sv-SE" sz="1800" dirty="0" err="1" smtClean="0">
                <a:solidFill>
                  <a:srgbClr val="333333"/>
                </a:solidFill>
                <a:latin typeface="Consolas" panose="020B0609020204030204" pitchFamily="49" charset="0"/>
              </a:rPr>
              <a:t>detail</a:t>
            </a:r>
            <a:r>
              <a:rPr lang="sv-SE" altLang="sv-SE" sz="1800" dirty="0">
                <a:solidFill>
                  <a:srgbClr val="999999"/>
                </a:solidFill>
                <a:latin typeface="Consolas" panose="020B0609020204030204" pitchFamily="49" charset="0"/>
              </a:rPr>
              <a:t>;</a:t>
            </a:r>
            <a:r>
              <a:rPr lang="sv-SE" altLang="sv-SE" sz="1800" dirty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endParaRPr lang="sv-SE" altLang="sv-SE" sz="1800" dirty="0" smtClean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sv-SE" altLang="sv-SE" sz="1800" dirty="0" smtClean="0">
                <a:solidFill>
                  <a:srgbClr val="999999"/>
                </a:solidFill>
                <a:latin typeface="Consolas" panose="020B0609020204030204" pitchFamily="49" charset="0"/>
              </a:rPr>
              <a:t>},</a:t>
            </a:r>
            <a:r>
              <a:rPr lang="sv-SE" altLang="sv-SE" sz="1800" dirty="0" smtClean="0">
                <a:solidFill>
                  <a:srgbClr val="333333"/>
                </a:solidFill>
                <a:latin typeface="Consolas" panose="020B0609020204030204" pitchFamily="49" charset="0"/>
              </a:rPr>
              <a:t> </a:t>
            </a:r>
            <a:r>
              <a:rPr lang="sv-SE" altLang="sv-SE" sz="1800" dirty="0" err="1" smtClean="0">
                <a:solidFill>
                  <a:srgbClr val="0077AA"/>
                </a:solidFill>
                <a:latin typeface="Consolas" panose="020B0609020204030204" pitchFamily="49" charset="0"/>
              </a:rPr>
              <a:t>false</a:t>
            </a:r>
            <a:r>
              <a:rPr lang="sv-SE" altLang="sv-SE" sz="1800" dirty="0">
                <a:solidFill>
                  <a:srgbClr val="999999"/>
                </a:solidFill>
                <a:latin typeface="Consolas" panose="020B0609020204030204" pitchFamily="49" charset="0"/>
              </a:rPr>
              <a:t>);</a:t>
            </a:r>
            <a:r>
              <a:rPr lang="sv-SE" altLang="sv-SE" sz="800" dirty="0">
                <a:solidFill>
                  <a:schemeClr val="tx1"/>
                </a:solidFill>
              </a:rPr>
              <a:t> </a:t>
            </a:r>
            <a:endParaRPr lang="sv-SE" altLang="sv-SE" sz="40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sv-SE" sz="1800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EEEEE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sv-SE" altLang="sv-SE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74377" y="1864920"/>
            <a:ext cx="3260503" cy="2031325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800" dirty="0" smtClean="0"/>
              <a:t>CSS</a:t>
            </a:r>
          </a:p>
          <a:p>
            <a:endParaRPr lang="en-US" sz="18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sv-SE" sz="1800" dirty="0">
                <a:solidFill>
                  <a:schemeClr val="tx1"/>
                </a:solidFill>
                <a:latin typeface="Consolas" panose="020B0609020204030204" pitchFamily="49" charset="0"/>
              </a:rPr>
              <a:t>#</a:t>
            </a:r>
            <a:r>
              <a:rPr lang="en-US" altLang="sv-SE" sz="1800" dirty="0" err="1">
                <a:solidFill>
                  <a:schemeClr val="tx1"/>
                </a:solidFill>
                <a:latin typeface="Consolas" panose="020B0609020204030204" pitchFamily="49" charset="0"/>
              </a:rPr>
              <a:t>myBtn</a:t>
            </a:r>
            <a:r>
              <a:rPr lang="en-US" altLang="sv-SE" sz="1800" dirty="0">
                <a:solidFill>
                  <a:schemeClr val="tx1"/>
                </a:solidFill>
                <a:latin typeface="Consolas" panose="020B0609020204030204" pitchFamily="49" charset="0"/>
              </a:rPr>
              <a:t>{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sv-SE" sz="1800" dirty="0">
                <a:solidFill>
                  <a:schemeClr val="tx1"/>
                </a:solidFill>
                <a:latin typeface="Consolas" panose="020B0609020204030204" pitchFamily="49" charset="0"/>
              </a:rPr>
              <a:t>  width:200px;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sv-SE" sz="1800" dirty="0">
                <a:solidFill>
                  <a:schemeClr val="tx1"/>
                </a:solidFill>
                <a:latin typeface="Consolas" panose="020B0609020204030204" pitchFamily="49" charset="0"/>
              </a:rPr>
              <a:t>  height:100px;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sv-SE" sz="1800" dirty="0">
                <a:solidFill>
                  <a:schemeClr val="tx1"/>
                </a:solidFill>
                <a:latin typeface="Consolas" panose="020B0609020204030204" pitchFamily="49" charset="0"/>
              </a:rPr>
              <a:t>  background: black;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sv-SE" sz="1800" dirty="0">
                <a:solidFill>
                  <a:schemeClr val="tx1"/>
                </a:solidFill>
                <a:latin typeface="Consolas" panose="020B0609020204030204" pitchFamily="49" charset="0"/>
              </a:rPr>
              <a:t>}</a:t>
            </a:r>
            <a:endParaRPr lang="sv-SE" altLang="sv-SE" sz="4000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3010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5665510"/>
            <a:ext cx="9906000" cy="88611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sv-SE" noProof="1" smtClean="0"/>
              <a:t>Exempel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577" y="6174508"/>
            <a:ext cx="69801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/>
              <a:t>https://www.w3schools.com/js/tryit.asp?filename=tryjs_events_onblur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3577" y="5841362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Mer</a:t>
            </a:r>
            <a:r>
              <a:rPr lang="en-US" dirty="0" smtClean="0"/>
              <a:t> </a:t>
            </a:r>
            <a:r>
              <a:rPr lang="en-US" dirty="0" err="1" smtClean="0"/>
              <a:t>små</a:t>
            </a:r>
            <a:r>
              <a:rPr lang="en-US" dirty="0" smtClean="0"/>
              <a:t> </a:t>
            </a:r>
            <a:r>
              <a:rPr lang="en-US" dirty="0" err="1" smtClean="0"/>
              <a:t>exempel</a:t>
            </a:r>
            <a:endParaRPr lang="sv-SE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-18856" y="5656083"/>
            <a:ext cx="67024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38" name="Picture 2" descr="Bildresultat fÃ¶r javascript game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735" y="958799"/>
            <a:ext cx="5934075" cy="4067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5744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5665510"/>
            <a:ext cx="9906000" cy="88611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sv-SE" noProof="1" smtClean="0"/>
              <a:t>Exempel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577" y="6174508"/>
            <a:ext cx="69801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/>
              <a:t>https://www.w3schools.com/js/tryit.asp?filename=tryjs_events_onblur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3577" y="5841362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Mer</a:t>
            </a:r>
            <a:r>
              <a:rPr lang="en-US" dirty="0" smtClean="0"/>
              <a:t> </a:t>
            </a:r>
            <a:r>
              <a:rPr lang="en-US" dirty="0" err="1" smtClean="0"/>
              <a:t>små</a:t>
            </a:r>
            <a:r>
              <a:rPr lang="en-US" dirty="0" smtClean="0"/>
              <a:t> </a:t>
            </a:r>
            <a:r>
              <a:rPr lang="en-US" dirty="0" err="1" smtClean="0"/>
              <a:t>exempel</a:t>
            </a:r>
            <a:endParaRPr lang="sv-SE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-18856" y="5656083"/>
            <a:ext cx="67024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362" name="Picture 2" descr="Bildresultat fÃ¶r javascript game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3425" y="1648733"/>
            <a:ext cx="2857500" cy="3752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9191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5665510"/>
            <a:ext cx="9906000" cy="88611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sv-SE" noProof="1" smtClean="0"/>
              <a:t>Exempel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Rectangle 1"/>
          <p:cNvSpPr/>
          <p:nvPr/>
        </p:nvSpPr>
        <p:spPr>
          <a:xfrm>
            <a:off x="173577" y="6174508"/>
            <a:ext cx="698017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sv-SE" dirty="0"/>
              <a:t>https://www.w3schools.com/js/tryit.asp?filename=tryjs_events_onblur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73577" y="5841362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Mer</a:t>
            </a:r>
            <a:r>
              <a:rPr lang="en-US" dirty="0" smtClean="0"/>
              <a:t> </a:t>
            </a:r>
            <a:r>
              <a:rPr lang="en-US" dirty="0" err="1" smtClean="0"/>
              <a:t>små</a:t>
            </a:r>
            <a:r>
              <a:rPr lang="en-US" dirty="0" smtClean="0"/>
              <a:t> </a:t>
            </a:r>
            <a:r>
              <a:rPr lang="en-US" dirty="0" err="1" smtClean="0"/>
              <a:t>exempel</a:t>
            </a:r>
            <a:endParaRPr lang="sv-SE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-18856" y="5656083"/>
            <a:ext cx="67024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386" name="Picture 2" descr="Bildresultat fÃ¶r javascript game 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7150" y="1707832"/>
            <a:ext cx="4210050" cy="3457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828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sv-SE" noProof="1" smtClean="0"/>
              <a:t>DOM och Händelsehantering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045137" y="2514275"/>
            <a:ext cx="81381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Händelse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hantering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kan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vara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både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kopplat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till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visuell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feedback men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också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bakomliggande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arkitektur</a:t>
            </a:r>
            <a:endParaRPr lang="en-US" sz="2400" dirty="0" smtClean="0">
              <a:latin typeface="Adobe Gurmukhi" panose="01010101010101010101" pitchFamily="50" charset="0"/>
              <a:cs typeface="Adobe Gurmukhi" panose="01010101010101010101" pitchFamily="50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45137" y="4031867"/>
            <a:ext cx="77217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HTML DOM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är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en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standard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för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att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ändra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,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lägga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till,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få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tillgång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till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och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ta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bort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html element, attribute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och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css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 </a:t>
            </a:r>
            <a:r>
              <a:rPr lang="en-US" sz="2400" dirty="0" err="1" smtClean="0">
                <a:latin typeface="Adobe Gurmukhi" panose="01010101010101010101" pitchFamily="50" charset="0"/>
                <a:cs typeface="Adobe Gurmukhi" panose="01010101010101010101" pitchFamily="50" charset="0"/>
              </a:rPr>
              <a:t>egenskaper</a:t>
            </a:r>
            <a:r>
              <a:rPr lang="en-US" sz="2400" dirty="0" smtClean="0">
                <a:latin typeface="Adobe Gurmukhi" panose="01010101010101010101" pitchFamily="50" charset="0"/>
                <a:cs typeface="Adobe Gurmukhi" panose="01010101010101010101" pitchFamily="50" charset="0"/>
              </a:rPr>
              <a:t>.</a:t>
            </a:r>
            <a:endParaRPr lang="sv-SE" sz="2400" dirty="0">
              <a:latin typeface="Adobe Gurmukhi" panose="01010101010101010101" pitchFamily="50" charset="0"/>
              <a:cs typeface="Adobe Gurmukhi" panose="01010101010101010101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698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447675" y="119062"/>
            <a:ext cx="9009000" cy="78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44450" tIns="44450" rIns="44450" bIns="444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sv-SE" noProof="1" smtClean="0"/>
              <a:t>DOM och Händelsehantering</a:t>
            </a:r>
            <a:endParaRPr lang="sv-SE" sz="4400" b="1" i="0" u="none" strike="noStrike" cap="none" noProof="1">
              <a:sym typeface="Calibri"/>
            </a:endParaRPr>
          </a:p>
        </p:txBody>
      </p:sp>
      <p:sp>
        <p:nvSpPr>
          <p:cNvPr id="12" name="Shape 128"/>
          <p:cNvSpPr txBox="1"/>
          <p:nvPr/>
        </p:nvSpPr>
        <p:spPr>
          <a:xfrm>
            <a:off x="173577" y="6602366"/>
            <a:ext cx="3180000" cy="184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SzPct val="25000"/>
              <a:buNone/>
            </a:pPr>
            <a:r>
              <a:rPr lang="en-US" sz="1200" b="1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EC </a:t>
            </a:r>
            <a:r>
              <a:rPr lang="en-US" sz="1200" b="1" dirty="0" err="1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Utbildning</a:t>
            </a:r>
            <a:r>
              <a:rPr lang="en-US" sz="1200" b="1" i="0" u="none" strike="noStrike" cap="none" dirty="0" smtClean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 </a:t>
            </a:r>
            <a:r>
              <a:rPr lang="en-US" sz="1200" b="1" i="0" u="none" strike="noStrike" cap="none" dirty="0">
                <a:solidFill>
                  <a:schemeClr val="lt1"/>
                </a:solidFill>
                <a:latin typeface="Carme"/>
                <a:ea typeface="Carme"/>
                <a:cs typeface="Carme"/>
                <a:sym typeface="Carme"/>
              </a:rPr>
              <a:t>	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1609" y="1098753"/>
            <a:ext cx="2408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Händelser</a:t>
            </a:r>
            <a:r>
              <a:rPr lang="en-US" sz="2000" dirty="0" smtClean="0"/>
              <a:t> </a:t>
            </a:r>
            <a:r>
              <a:rPr lang="en-US" sz="2000" dirty="0" err="1" smtClean="0"/>
              <a:t>kan</a:t>
            </a:r>
            <a:r>
              <a:rPr lang="en-US" sz="2000" dirty="0" smtClean="0"/>
              <a:t> </a:t>
            </a:r>
            <a:r>
              <a:rPr lang="en-US" sz="2000" dirty="0" err="1" smtClean="0"/>
              <a:t>vara</a:t>
            </a:r>
            <a:endParaRPr lang="sv-SE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688157" y="1692641"/>
            <a:ext cx="3906839" cy="50475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När</a:t>
            </a:r>
            <a:r>
              <a:rPr lang="en-US" dirty="0" smtClean="0"/>
              <a:t> </a:t>
            </a:r>
            <a:r>
              <a:rPr lang="en-US" dirty="0" err="1" smtClean="0"/>
              <a:t>sidan</a:t>
            </a:r>
            <a:r>
              <a:rPr lang="en-US" dirty="0" smtClean="0"/>
              <a:t> ladder I </a:t>
            </a:r>
            <a:r>
              <a:rPr lang="en-US" dirty="0" err="1" smtClean="0"/>
              <a:t>olika</a:t>
            </a:r>
            <a:r>
              <a:rPr lang="en-US" dirty="0" smtClean="0"/>
              <a:t> stadium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Bilder</a:t>
            </a:r>
            <a:r>
              <a:rPr lang="en-US" dirty="0" smtClean="0"/>
              <a:t> </a:t>
            </a:r>
            <a:r>
              <a:rPr lang="en-US" dirty="0" err="1" smtClean="0"/>
              <a:t>eller</a:t>
            </a:r>
            <a:r>
              <a:rPr lang="en-US" dirty="0" smtClean="0"/>
              <a:t> </a:t>
            </a:r>
            <a:r>
              <a:rPr lang="en-US" dirty="0" err="1" smtClean="0"/>
              <a:t>annat</a:t>
            </a:r>
            <a:r>
              <a:rPr lang="en-US" dirty="0" smtClean="0"/>
              <a:t> </a:t>
            </a:r>
            <a:r>
              <a:rPr lang="en-US" dirty="0" err="1" smtClean="0"/>
              <a:t>speciellt</a:t>
            </a:r>
            <a:r>
              <a:rPr lang="en-US" dirty="0" smtClean="0"/>
              <a:t> </a:t>
            </a:r>
            <a:r>
              <a:rPr lang="en-US" dirty="0" err="1" smtClean="0"/>
              <a:t>innehåll</a:t>
            </a:r>
            <a:r>
              <a:rPr lang="en-US" dirty="0" smtClean="0"/>
              <a:t> </a:t>
            </a:r>
            <a:r>
              <a:rPr lang="en-US" dirty="0" err="1" smtClean="0"/>
              <a:t>laddat</a:t>
            </a:r>
            <a:r>
              <a:rPr lang="en-US" dirty="0" smtClean="0"/>
              <a:t> in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Musinput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Keyboard input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Nätverkshantering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Websocket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Css</a:t>
            </a:r>
            <a:r>
              <a:rPr lang="en-US" dirty="0" smtClean="0"/>
              <a:t> animation &amp; transition 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Drag and drop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Media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WebVR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</a:t>
            </a:r>
            <a:r>
              <a:rPr lang="en-US" dirty="0" err="1" smtClean="0"/>
              <a:t>annat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dirty="0"/>
          </a:p>
        </p:txBody>
      </p:sp>
      <p:sp>
        <p:nvSpPr>
          <p:cNvPr id="6" name="TextBox 5"/>
          <p:cNvSpPr txBox="1"/>
          <p:nvPr/>
        </p:nvSpPr>
        <p:spPr>
          <a:xfrm>
            <a:off x="5213460" y="1057375"/>
            <a:ext cx="18662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Dom </a:t>
            </a:r>
            <a:r>
              <a:rPr lang="en-US" sz="2000" dirty="0" err="1" smtClean="0"/>
              <a:t>hantering</a:t>
            </a:r>
            <a:endParaRPr lang="sv-SE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5290007" y="1651263"/>
            <a:ext cx="290188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Ta </a:t>
            </a:r>
            <a:r>
              <a:rPr lang="en-US" dirty="0" err="1" smtClean="0"/>
              <a:t>bort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Modifiera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Lägga</a:t>
            </a:r>
            <a:r>
              <a:rPr lang="en-US" dirty="0" smtClean="0"/>
              <a:t> till</a:t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Läsa</a:t>
            </a:r>
            <a:r>
              <a:rPr lang="en-US" dirty="0" smtClean="0"/>
              <a:t> in/</a:t>
            </a:r>
            <a:r>
              <a:rPr lang="en-US" dirty="0" err="1" smtClean="0"/>
              <a:t>skanna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596132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16860</TotalTime>
  <Words>1600</Words>
  <Application>Microsoft Office PowerPoint</Application>
  <PresentationFormat>A4 Paper (210x297 mm)</PresentationFormat>
  <Paragraphs>414</Paragraphs>
  <Slides>46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60" baseType="lpstr">
      <vt:lpstr>Adobe Fangsong Std R</vt:lpstr>
      <vt:lpstr>Adobe Gurmukhi</vt:lpstr>
      <vt:lpstr>Arial</vt:lpstr>
      <vt:lpstr>Arial Black</vt:lpstr>
      <vt:lpstr>Calibri</vt:lpstr>
      <vt:lpstr>Carme</vt:lpstr>
      <vt:lpstr>Consolas</vt:lpstr>
      <vt:lpstr>Courier New</vt:lpstr>
      <vt:lpstr>Georgia</vt:lpstr>
      <vt:lpstr>Helvetica Neue</vt:lpstr>
      <vt:lpstr>inherit</vt:lpstr>
      <vt:lpstr>PT Serif</vt:lpstr>
      <vt:lpstr>Verdana</vt:lpstr>
      <vt:lpstr>Default</vt:lpstr>
      <vt:lpstr>Dom- och händelsehantering</vt:lpstr>
      <vt:lpstr>Exempel</vt:lpstr>
      <vt:lpstr>Exempel</vt:lpstr>
      <vt:lpstr>Exempel</vt:lpstr>
      <vt:lpstr>Exempel</vt:lpstr>
      <vt:lpstr>Exempel</vt:lpstr>
      <vt:lpstr>Exempel</vt:lpstr>
      <vt:lpstr>DOM och Händelsehantering</vt:lpstr>
      <vt:lpstr>DOM och Händelsehantering</vt:lpstr>
      <vt:lpstr>PowerPoint Presentation</vt:lpstr>
      <vt:lpstr>Vad är en DOM?</vt:lpstr>
      <vt:lpstr>Vad är Dom och vem utvecklar den?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Dom hantering</vt:lpstr>
      <vt:lpstr>PowerPoint Presentation</vt:lpstr>
      <vt:lpstr>Event hantering</vt:lpstr>
      <vt:lpstr>Event hantering</vt:lpstr>
      <vt:lpstr>Event hantering</vt:lpstr>
      <vt:lpstr>Event hantering</vt:lpstr>
      <vt:lpstr>Event hantering</vt:lpstr>
      <vt:lpstr>Event hantering</vt:lpstr>
      <vt:lpstr>Event hantering</vt:lpstr>
      <vt:lpstr>Event hantering</vt:lpstr>
      <vt:lpstr>Event hantering</vt:lpstr>
      <vt:lpstr>Event hantering</vt:lpstr>
      <vt:lpstr>Event hantering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C1 Programmering för testare EC Hermods</dc:title>
  <dc:creator>Littlemeister Littlemeister</dc:creator>
  <cp:lastModifiedBy>Littlemeister Littlemeister</cp:lastModifiedBy>
  <cp:revision>718</cp:revision>
  <dcterms:modified xsi:type="dcterms:W3CDTF">2018-12-17T10:49:05Z</dcterms:modified>
</cp:coreProperties>
</file>